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compatMode="1" strictFirstAndLastChars="0" saveSubsetFonts="1" autoCompressPictures="0">
  <p:sldMasterIdLst>
    <p:sldMasterId id="2147483650" r:id="rId1"/>
  </p:sldMasterIdLst>
  <p:notesMasterIdLst>
    <p:notesMasterId r:id="rId41"/>
  </p:notesMasterIdLst>
  <p:handoutMasterIdLst>
    <p:handoutMasterId r:id="rId42"/>
  </p:handoutMasterIdLst>
  <p:sldIdLst>
    <p:sldId id="256" r:id="rId2"/>
    <p:sldId id="356" r:id="rId3"/>
    <p:sldId id="295" r:id="rId4"/>
    <p:sldId id="395" r:id="rId5"/>
    <p:sldId id="359" r:id="rId6"/>
    <p:sldId id="357" r:id="rId7"/>
    <p:sldId id="358" r:id="rId8"/>
    <p:sldId id="361" r:id="rId9"/>
    <p:sldId id="362" r:id="rId10"/>
    <p:sldId id="363" r:id="rId11"/>
    <p:sldId id="387" r:id="rId12"/>
    <p:sldId id="364" r:id="rId13"/>
    <p:sldId id="365" r:id="rId14"/>
    <p:sldId id="366" r:id="rId15"/>
    <p:sldId id="388" r:id="rId16"/>
    <p:sldId id="367" r:id="rId17"/>
    <p:sldId id="369" r:id="rId18"/>
    <p:sldId id="389" r:id="rId19"/>
    <p:sldId id="368" r:id="rId20"/>
    <p:sldId id="370" r:id="rId21"/>
    <p:sldId id="371" r:id="rId22"/>
    <p:sldId id="372" r:id="rId23"/>
    <p:sldId id="390" r:id="rId24"/>
    <p:sldId id="373" r:id="rId25"/>
    <p:sldId id="375" r:id="rId26"/>
    <p:sldId id="376" r:id="rId27"/>
    <p:sldId id="391" r:id="rId28"/>
    <p:sldId id="379" r:id="rId29"/>
    <p:sldId id="380" r:id="rId30"/>
    <p:sldId id="392" r:id="rId31"/>
    <p:sldId id="381" r:id="rId32"/>
    <p:sldId id="382" r:id="rId33"/>
    <p:sldId id="393" r:id="rId34"/>
    <p:sldId id="383" r:id="rId35"/>
    <p:sldId id="384" r:id="rId36"/>
    <p:sldId id="394" r:id="rId37"/>
    <p:sldId id="385" r:id="rId38"/>
    <p:sldId id="386" r:id="rId39"/>
    <p:sldId id="397" r:id="rId4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38"/>
  </p:normalViewPr>
  <p:slideViewPr>
    <p:cSldViewPr>
      <p:cViewPr varScale="1">
        <p:scale>
          <a:sx n="118" d="100"/>
          <a:sy n="118" d="100"/>
        </p:scale>
        <p:origin x="22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50"/>
    </p:cViewPr>
  </p:sorterViewPr>
  <p:notesViewPr>
    <p:cSldViewPr>
      <p:cViewPr varScale="1">
        <p:scale>
          <a:sx n="90" d="100"/>
          <a:sy n="90" d="100"/>
        </p:scale>
        <p:origin x="314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>
            <a:extLst>
              <a:ext uri="{FF2B5EF4-FFF2-40B4-BE49-F238E27FC236}">
                <a16:creationId xmlns:a16="http://schemas.microsoft.com/office/drawing/2014/main" id="{251C7D8A-66AB-36C2-C471-A43862C8679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b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defRPr sz="1400" b="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0E1D0E2C-69CC-7D4C-DE9F-192AA6D98B3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400" b="0"/>
            </a:lvl1pPr>
          </a:lstStyle>
          <a:p>
            <a:pPr>
              <a:defRPr/>
            </a:pPr>
            <a:fld id="{F84EB8DF-E291-8647-A52D-E9FBF8C0BD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27AE6B4-3084-B368-B09C-8240624A690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t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defRPr sz="1400" b="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Faloutsos - Pavlo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A67162E-EF39-85E3-4689-4168A23B4EC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400" b="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ACAF9538-D0D2-5258-BFC7-5A5994ED9D5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7F59963-1313-C8EB-09FB-BA5B74CF25E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2475"/>
            <a:ext cx="5365750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0827FF68-59B2-055B-1D94-695F78CBD15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b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defRPr sz="1400" b="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5728B8C3-6F5A-6FAB-B623-69822BA0EB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5" rIns="96650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400" b="0"/>
            </a:lvl1pPr>
          </a:lstStyle>
          <a:p>
            <a:pPr>
              <a:defRPr/>
            </a:pPr>
            <a:fld id="{B7C98B45-EFE8-9B41-B95F-E855433CA4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100AF211-87D5-AC85-4267-DB60FDA35B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4BD5DE5C-76E0-7681-4918-A2F7B6191BE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16387" name="Rectangle 7">
            <a:extLst>
              <a:ext uri="{FF2B5EF4-FFF2-40B4-BE49-F238E27FC236}">
                <a16:creationId xmlns:a16="http://schemas.microsoft.com/office/drawing/2014/main" id="{69160817-DC4C-DE89-9682-CBB06C5F6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8050F75-B2AC-894B-94F2-9631D4B103C4}" type="slidenum">
              <a:rPr lang="en-US" altLang="en-US" sz="1400" b="0" smtClean="0"/>
              <a:pPr/>
              <a:t>1</a:t>
            </a:fld>
            <a:endParaRPr lang="en-US" altLang="en-US" sz="1400" b="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54BB0C41-CC83-462C-5E1D-D7C64A03F2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9" name="Rectangle 3">
            <a:extLst>
              <a:ext uri="{FF2B5EF4-FFF2-40B4-BE49-F238E27FC236}">
                <a16:creationId xmlns:a16="http://schemas.microsoft.com/office/drawing/2014/main" id="{76E5EC9C-EC9C-E77B-8ED4-561DF5AB1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04A59C75-DDD2-9619-B881-61CDF717B3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72A47215-C005-5314-E5C7-4EADD8F0049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62467" name="Rectangle 7">
            <a:extLst>
              <a:ext uri="{FF2B5EF4-FFF2-40B4-BE49-F238E27FC236}">
                <a16:creationId xmlns:a16="http://schemas.microsoft.com/office/drawing/2014/main" id="{26B26C0D-D806-10EC-B37B-4023EE4EB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71E9992-4EAF-DE4C-9D35-EF05BCCBB79C}" type="slidenum">
              <a:rPr lang="en-US" altLang="en-US" sz="1400" b="0" smtClean="0"/>
              <a:pPr/>
              <a:t>23</a:t>
            </a:fld>
            <a:endParaRPr lang="en-US" altLang="en-US" sz="1400" b="0"/>
          </a:p>
        </p:txBody>
      </p:sp>
      <p:sp>
        <p:nvSpPr>
          <p:cNvPr id="62468" name="Rectangle 2">
            <a:extLst>
              <a:ext uri="{FF2B5EF4-FFF2-40B4-BE49-F238E27FC236}">
                <a16:creationId xmlns:a16="http://schemas.microsoft.com/office/drawing/2014/main" id="{13924D49-ECBC-E681-A0F0-CE4563B02A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9" name="Rectangle 3">
            <a:extLst>
              <a:ext uri="{FF2B5EF4-FFF2-40B4-BE49-F238E27FC236}">
                <a16:creationId xmlns:a16="http://schemas.microsoft.com/office/drawing/2014/main" id="{8FA46147-10F1-0943-9987-3CDDF02F11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7A985C48-54EF-ADD2-4057-091E0C07A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9D0F672D-9D54-934F-1037-07EB62E70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7D2CF31-AECF-7629-8640-BE0DC13F26F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 - Pavlo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FBDC4-A744-C108-0B16-15159B2E6D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64517" name="Slide Number Placeholder 5">
            <a:extLst>
              <a:ext uri="{FF2B5EF4-FFF2-40B4-BE49-F238E27FC236}">
                <a16:creationId xmlns:a16="http://schemas.microsoft.com/office/drawing/2014/main" id="{206A08E4-3E47-8446-C4E8-EFEB311092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7BDC1C5-8427-644A-A05F-E5D6B244F395}" type="slidenum">
              <a:rPr lang="en-US" altLang="en-US" sz="1400" b="0" smtClean="0"/>
              <a:pPr/>
              <a:t>24</a:t>
            </a:fld>
            <a:endParaRPr lang="en-US" altLang="en-US" sz="1400" b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3B97141A-40D3-A0B4-A69C-0E0460DFCB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A85EDFA9-F6F4-7277-EDA7-F556ACBFE93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67587" name="Rectangle 7">
            <a:extLst>
              <a:ext uri="{FF2B5EF4-FFF2-40B4-BE49-F238E27FC236}">
                <a16:creationId xmlns:a16="http://schemas.microsoft.com/office/drawing/2014/main" id="{726FB973-2490-564A-1BBF-69A5CC0D4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AD57C7-D829-344B-A2E8-804D7E76A656}" type="slidenum">
              <a:rPr lang="en-US" altLang="en-US" sz="1400" b="0" smtClean="0"/>
              <a:pPr/>
              <a:t>27</a:t>
            </a:fld>
            <a:endParaRPr lang="en-US" altLang="en-US" sz="1400" b="0"/>
          </a:p>
        </p:txBody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2661B0AD-450A-B939-09DB-E50A8CC31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9" name="Rectangle 3">
            <a:extLst>
              <a:ext uri="{FF2B5EF4-FFF2-40B4-BE49-F238E27FC236}">
                <a16:creationId xmlns:a16="http://schemas.microsoft.com/office/drawing/2014/main" id="{F7E6F8FC-0176-C401-5BAB-4ACF03FF6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>
            <a:extLst>
              <a:ext uri="{FF2B5EF4-FFF2-40B4-BE49-F238E27FC236}">
                <a16:creationId xmlns:a16="http://schemas.microsoft.com/office/drawing/2014/main" id="{D75040CA-8370-7E30-29FE-3DEE431D57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4" name="Notes Placeholder 2">
            <a:extLst>
              <a:ext uri="{FF2B5EF4-FFF2-40B4-BE49-F238E27FC236}">
                <a16:creationId xmlns:a16="http://schemas.microsoft.com/office/drawing/2014/main" id="{902F30F8-AA12-8012-4EF2-505BC80948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6F8499F-2830-F2D8-1CCC-B7A79949D13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 - Pavlo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1926D-3CB4-1DC2-40F1-25A9B49AC5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69637" name="Slide Number Placeholder 5">
            <a:extLst>
              <a:ext uri="{FF2B5EF4-FFF2-40B4-BE49-F238E27FC236}">
                <a16:creationId xmlns:a16="http://schemas.microsoft.com/office/drawing/2014/main" id="{0E9B44B5-66E3-7CA2-65E7-17FF6156F2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30AD984-166F-8B49-A480-F8AEDAFA30E7}" type="slidenum">
              <a:rPr lang="en-US" altLang="en-US" sz="1400" b="0" smtClean="0"/>
              <a:pPr/>
              <a:t>28</a:t>
            </a:fld>
            <a:endParaRPr lang="en-US" altLang="en-US" sz="1400" b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D6892BA5-75DF-3B5C-AC27-A14AF76A25D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F6DD1899-4253-CD51-D3B7-E53A2525CDE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71683" name="Rectangle 7">
            <a:extLst>
              <a:ext uri="{FF2B5EF4-FFF2-40B4-BE49-F238E27FC236}">
                <a16:creationId xmlns:a16="http://schemas.microsoft.com/office/drawing/2014/main" id="{ECCB2158-9C96-FA3C-8858-F093117862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FA64F6D-5AFE-3B40-88E4-1266C95BC139}" type="slidenum">
              <a:rPr lang="en-US" altLang="en-US" sz="1400" b="0" smtClean="0"/>
              <a:pPr/>
              <a:t>30</a:t>
            </a:fld>
            <a:endParaRPr lang="en-US" altLang="en-US" sz="1400" b="0"/>
          </a:p>
        </p:txBody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AB393E10-B973-F039-6D8F-B238A28E5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5" name="Rectangle 3">
            <a:extLst>
              <a:ext uri="{FF2B5EF4-FFF2-40B4-BE49-F238E27FC236}">
                <a16:creationId xmlns:a16="http://schemas.microsoft.com/office/drawing/2014/main" id="{60AD394B-F650-2B22-CABB-39B8A980E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>
            <a:extLst>
              <a:ext uri="{FF2B5EF4-FFF2-40B4-BE49-F238E27FC236}">
                <a16:creationId xmlns:a16="http://schemas.microsoft.com/office/drawing/2014/main" id="{E709EF0F-3C5A-4061-5ED5-06E5A17B9B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732DD3B1-9418-F22C-DB28-14230CA8F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652F68C-CD32-993E-E136-0BA756DF5CD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 - Pavlo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478AA-1C3C-C2B5-26E0-7FB1906DEA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73733" name="Slide Number Placeholder 5">
            <a:extLst>
              <a:ext uri="{FF2B5EF4-FFF2-40B4-BE49-F238E27FC236}">
                <a16:creationId xmlns:a16="http://schemas.microsoft.com/office/drawing/2014/main" id="{0EC9AF6E-B125-338C-F189-4E57261810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B9A403-DCAD-AA4E-BA47-91CBEE6C0379}" type="slidenum">
              <a:rPr lang="en-US" altLang="en-US" sz="1400" b="0" smtClean="0"/>
              <a:pPr/>
              <a:t>31</a:t>
            </a:fld>
            <a:endParaRPr lang="en-US" altLang="en-US" sz="1400" b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A0A632A6-B6D2-ADBC-FB95-19F327EB718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8BB56818-6AFC-6F3F-07F4-534D9C862E9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75779" name="Rectangle 7">
            <a:extLst>
              <a:ext uri="{FF2B5EF4-FFF2-40B4-BE49-F238E27FC236}">
                <a16:creationId xmlns:a16="http://schemas.microsoft.com/office/drawing/2014/main" id="{A5B9706E-3B2D-9B8E-BCA9-82C015A18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1256C64-E9F7-2C4C-923A-699CF5143A4F}" type="slidenum">
              <a:rPr lang="en-US" altLang="en-US" sz="1400" b="0" smtClean="0"/>
              <a:pPr/>
              <a:t>33</a:t>
            </a:fld>
            <a:endParaRPr lang="en-US" altLang="en-US" sz="1400" b="0"/>
          </a:p>
        </p:txBody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6D0CE4C7-A19A-BA42-D2E0-ED700225F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1" name="Rectangle 3">
            <a:extLst>
              <a:ext uri="{FF2B5EF4-FFF2-40B4-BE49-F238E27FC236}">
                <a16:creationId xmlns:a16="http://schemas.microsoft.com/office/drawing/2014/main" id="{ECFF0EC2-1276-B34B-E108-E2A7AD7A5F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>
            <a:extLst>
              <a:ext uri="{FF2B5EF4-FFF2-40B4-BE49-F238E27FC236}">
                <a16:creationId xmlns:a16="http://schemas.microsoft.com/office/drawing/2014/main" id="{BABE2BA5-5BAF-4EF9-AA9D-F4D5AD4D5A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Notes Placeholder 2">
            <a:extLst>
              <a:ext uri="{FF2B5EF4-FFF2-40B4-BE49-F238E27FC236}">
                <a16:creationId xmlns:a16="http://schemas.microsoft.com/office/drawing/2014/main" id="{087C4A74-49F8-DB72-2ECF-0BA0D63327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FEFD9EE-6F4F-48D4-0A15-92BE7CDDA13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 - Pavlo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111A1-C8DA-B6D7-962B-225922E559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4065F1DC-9EB4-9CDD-1CC8-B839DA63DB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1A4F8A4-794F-1149-8BC6-E5799DEF83CD}" type="slidenum">
              <a:rPr lang="en-US" altLang="en-US" sz="1400" b="0" smtClean="0"/>
              <a:pPr/>
              <a:t>34</a:t>
            </a:fld>
            <a:endParaRPr lang="en-US" altLang="en-US" sz="1400" b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744E5C4E-B59F-0FEB-402E-7F837E18560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1BED6312-636A-C483-850E-12F6228CA7D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79875" name="Rectangle 7">
            <a:extLst>
              <a:ext uri="{FF2B5EF4-FFF2-40B4-BE49-F238E27FC236}">
                <a16:creationId xmlns:a16="http://schemas.microsoft.com/office/drawing/2014/main" id="{6B7398D4-26D1-6823-CB1A-A66A5ED365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02BCAC8-AD51-864B-9CD7-429D34BB8E46}" type="slidenum">
              <a:rPr lang="en-US" altLang="en-US" sz="1400" b="0" smtClean="0"/>
              <a:pPr/>
              <a:t>36</a:t>
            </a:fld>
            <a:endParaRPr lang="en-US" altLang="en-US" sz="1400" b="0"/>
          </a:p>
        </p:txBody>
      </p:sp>
      <p:sp>
        <p:nvSpPr>
          <p:cNvPr id="79876" name="Rectangle 2">
            <a:extLst>
              <a:ext uri="{FF2B5EF4-FFF2-40B4-BE49-F238E27FC236}">
                <a16:creationId xmlns:a16="http://schemas.microsoft.com/office/drawing/2014/main" id="{22BB5DD5-49E8-A561-EEED-273B0630D5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7" name="Rectangle 3">
            <a:extLst>
              <a:ext uri="{FF2B5EF4-FFF2-40B4-BE49-F238E27FC236}">
                <a16:creationId xmlns:a16="http://schemas.microsoft.com/office/drawing/2014/main" id="{EE41AA10-2BD7-CA06-FBC1-C5929CAB8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>
            <a:extLst>
              <a:ext uri="{FF2B5EF4-FFF2-40B4-BE49-F238E27FC236}">
                <a16:creationId xmlns:a16="http://schemas.microsoft.com/office/drawing/2014/main" id="{3A77AA64-645F-E97A-66EB-3B48123796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>
            <a:extLst>
              <a:ext uri="{FF2B5EF4-FFF2-40B4-BE49-F238E27FC236}">
                <a16:creationId xmlns:a16="http://schemas.microsoft.com/office/drawing/2014/main" id="{B2E6714D-BD4F-719D-741A-24A80F94D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975922E-225F-7A22-58EE-A15DD508770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 - Pavlo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7A294-4454-DE40-464A-E401B4BAD8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81925" name="Slide Number Placeholder 5">
            <a:extLst>
              <a:ext uri="{FF2B5EF4-FFF2-40B4-BE49-F238E27FC236}">
                <a16:creationId xmlns:a16="http://schemas.microsoft.com/office/drawing/2014/main" id="{5D14ACA6-AD81-546F-73F2-D4C45A2CEE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20C5431-A1D7-ED49-95B9-D2B97C10D8DE}" type="slidenum">
              <a:rPr lang="en-US" altLang="en-US" sz="1400" b="0" smtClean="0"/>
              <a:pPr/>
              <a:t>37</a:t>
            </a:fld>
            <a:endParaRPr lang="en-US" altLang="en-US" sz="1400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C577E4FA-C5B4-2F65-6E21-D4C502911C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16E63D0C-7AAB-7089-EC92-DEE7DF23A77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0B6C7788-1ED3-6618-6BB9-473AC6D46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8E56A16-3803-1446-8E8F-EC75DA5545B0}" type="slidenum">
              <a:rPr lang="en-US" altLang="en-US" sz="1400" b="0" smtClean="0"/>
              <a:pPr/>
              <a:t>2</a:t>
            </a:fld>
            <a:endParaRPr lang="en-US" altLang="en-US" sz="1400" b="0"/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B5A9E4D6-4754-FFF1-9D97-2F80E3E472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>
            <a:extLst>
              <a:ext uri="{FF2B5EF4-FFF2-40B4-BE49-F238E27FC236}">
                <a16:creationId xmlns:a16="http://schemas.microsoft.com/office/drawing/2014/main" id="{8373F815-3B7B-A5B8-0A06-4950C55B94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F99F6679-2130-09F1-9C97-3F31BF2210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889B4EE4-02D3-4ECA-0204-ED14A77486B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19459" name="Rectangle 7">
            <a:extLst>
              <a:ext uri="{FF2B5EF4-FFF2-40B4-BE49-F238E27FC236}">
                <a16:creationId xmlns:a16="http://schemas.microsoft.com/office/drawing/2014/main" id="{810EA4E8-F02E-9401-36E7-123D4EE6EE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44ECEE5-CC38-3846-8CB7-EED821604E7D}" type="slidenum">
              <a:rPr lang="en-US" altLang="en-US" sz="1400" b="0" smtClean="0"/>
              <a:pPr/>
              <a:t>3</a:t>
            </a:fld>
            <a:endParaRPr lang="en-US" altLang="en-US" sz="1400" b="0"/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D029A5FD-FDB0-F2B9-C68C-9EA52834AD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FCECA04C-0C2F-5C10-8FA3-CAB1CB7959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E6B6603A-F5E4-0955-9D3E-ED1D614C44A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E8C20EBD-C423-5E41-ABEA-3A24392048D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44035" name="Rectangle 7">
            <a:extLst>
              <a:ext uri="{FF2B5EF4-FFF2-40B4-BE49-F238E27FC236}">
                <a16:creationId xmlns:a16="http://schemas.microsoft.com/office/drawing/2014/main" id="{4C87EB29-4A02-A358-B39D-9036179EB8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CD18553-4622-AB46-B454-85A5F19A27CF}" type="slidenum">
              <a:rPr lang="en-US" altLang="en-US" sz="1400" b="0" smtClean="0"/>
              <a:pPr/>
              <a:t>4</a:t>
            </a:fld>
            <a:endParaRPr lang="en-US" altLang="en-US" sz="1400" b="0"/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5623490E-1F39-49E4-FCCC-4B4647651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7" name="Rectangle 3">
            <a:extLst>
              <a:ext uri="{FF2B5EF4-FFF2-40B4-BE49-F238E27FC236}">
                <a16:creationId xmlns:a16="http://schemas.microsoft.com/office/drawing/2014/main" id="{C20C835C-4A9A-94CD-5E8A-E043AB9996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1B33FB51-C568-5B40-48A4-DF8F4765E29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5F10808B-84A9-0F2A-A5B6-8601890225A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46083" name="Rectangle 7">
            <a:extLst>
              <a:ext uri="{FF2B5EF4-FFF2-40B4-BE49-F238E27FC236}">
                <a16:creationId xmlns:a16="http://schemas.microsoft.com/office/drawing/2014/main" id="{0F87332B-95EF-F483-39AE-94BA880654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3EEFEB3-BA7A-BE4F-8012-683E48A158A5}" type="slidenum">
              <a:rPr lang="en-US" altLang="en-US" sz="1400" b="0" smtClean="0"/>
              <a:pPr/>
              <a:t>6</a:t>
            </a:fld>
            <a:endParaRPr lang="en-US" altLang="en-US" sz="1400" b="0"/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4B9B0874-50F2-79D5-5D99-AE0C7A466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D9474BD0-E02F-5F1E-C08A-7FE29D882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92FC6D06-2B86-2890-5DB3-3046491065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A823412E-A4A2-8269-5DFC-3BAD3ACAAC1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50179" name="Rectangle 7">
            <a:extLst>
              <a:ext uri="{FF2B5EF4-FFF2-40B4-BE49-F238E27FC236}">
                <a16:creationId xmlns:a16="http://schemas.microsoft.com/office/drawing/2014/main" id="{E8F7CB45-001C-10A7-8642-B5C7ED2199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8D6C5CC-8E2F-9A4B-BCC6-BFDF26AAE941}" type="slidenum">
              <a:rPr lang="en-US" altLang="en-US" sz="1400" b="0" smtClean="0"/>
              <a:pPr/>
              <a:t>11</a:t>
            </a:fld>
            <a:endParaRPr lang="en-US" altLang="en-US" sz="1400" b="0"/>
          </a:p>
        </p:txBody>
      </p:sp>
      <p:sp>
        <p:nvSpPr>
          <p:cNvPr id="50180" name="Rectangle 2">
            <a:extLst>
              <a:ext uri="{FF2B5EF4-FFF2-40B4-BE49-F238E27FC236}">
                <a16:creationId xmlns:a16="http://schemas.microsoft.com/office/drawing/2014/main" id="{2F9E4401-E208-40E1-ACEA-3FC9A3CC51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1" name="Rectangle 3">
            <a:extLst>
              <a:ext uri="{FF2B5EF4-FFF2-40B4-BE49-F238E27FC236}">
                <a16:creationId xmlns:a16="http://schemas.microsoft.com/office/drawing/2014/main" id="{79DCA4FA-FB62-3213-6FA2-63CB6C642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4CD428A0-5650-3D24-FF36-97AC451DA7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85590472-C953-EB7E-86C9-C04414D3E72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54275" name="Rectangle 7">
            <a:extLst>
              <a:ext uri="{FF2B5EF4-FFF2-40B4-BE49-F238E27FC236}">
                <a16:creationId xmlns:a16="http://schemas.microsoft.com/office/drawing/2014/main" id="{66E6752C-C012-BA81-5C15-1769E5C50B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2615276-9F3C-5A46-A5BE-B060B3ED9B99}" type="slidenum">
              <a:rPr lang="en-US" altLang="en-US" sz="1400" b="0" smtClean="0"/>
              <a:pPr/>
              <a:t>15</a:t>
            </a:fld>
            <a:endParaRPr lang="en-US" altLang="en-US" sz="1400" b="0"/>
          </a:p>
        </p:txBody>
      </p:sp>
      <p:sp>
        <p:nvSpPr>
          <p:cNvPr id="54276" name="Rectangle 2">
            <a:extLst>
              <a:ext uri="{FF2B5EF4-FFF2-40B4-BE49-F238E27FC236}">
                <a16:creationId xmlns:a16="http://schemas.microsoft.com/office/drawing/2014/main" id="{9FC7A0A7-1BDC-436B-824A-CDED15C7D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>
            <a:extLst>
              <a:ext uri="{FF2B5EF4-FFF2-40B4-BE49-F238E27FC236}">
                <a16:creationId xmlns:a16="http://schemas.microsoft.com/office/drawing/2014/main" id="{08A58FEB-7D9D-A16D-1697-D6B01D444E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358830A2-3C60-51B8-378E-BC8C2A95E7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Faloutsos - Pavlo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68566F4E-3A17-4405-AA9D-64C28331C4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CMU SCS 15-415/615</a:t>
            </a:r>
          </a:p>
        </p:txBody>
      </p:sp>
      <p:sp>
        <p:nvSpPr>
          <p:cNvPr id="57347" name="Rectangle 7">
            <a:extLst>
              <a:ext uri="{FF2B5EF4-FFF2-40B4-BE49-F238E27FC236}">
                <a16:creationId xmlns:a16="http://schemas.microsoft.com/office/drawing/2014/main" id="{B5D99A60-56A6-E1F4-CAC1-001EE4C411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B000EDA-EEAE-1B40-9AFB-FAC2C173004F}" type="slidenum">
              <a:rPr lang="en-US" altLang="en-US" sz="1400" b="0" smtClean="0"/>
              <a:pPr/>
              <a:t>18</a:t>
            </a:fld>
            <a:endParaRPr lang="en-US" altLang="en-US" sz="1400" b="0"/>
          </a:p>
        </p:txBody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41505525-A60D-950C-8D41-FB305F4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9" name="Rectangle 3">
            <a:extLst>
              <a:ext uri="{FF2B5EF4-FFF2-40B4-BE49-F238E27FC236}">
                <a16:creationId xmlns:a16="http://schemas.microsoft.com/office/drawing/2014/main" id="{46D19B09-9513-46E7-476B-0BA055C13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B5A6AB04-7556-A698-89C6-9A9C681749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64B3EEC1-737F-E681-0287-44EB5C683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A82239B-D01A-DBCF-3BFB-6FAA53A2632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 - Pavlo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A54DF-79A6-0005-A53F-2AA8E45671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CMU SCS 15-415/615</a:t>
            </a:r>
          </a:p>
        </p:txBody>
      </p:sp>
      <p:sp>
        <p:nvSpPr>
          <p:cNvPr id="59397" name="Slide Number Placeholder 5">
            <a:extLst>
              <a:ext uri="{FF2B5EF4-FFF2-40B4-BE49-F238E27FC236}">
                <a16:creationId xmlns:a16="http://schemas.microsoft.com/office/drawing/2014/main" id="{53146767-48A8-5931-6E3F-AD55AA957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6A6372F-317F-4944-B61B-EC01D4BE3B08}" type="slidenum">
              <a:rPr lang="en-US" altLang="en-US" sz="1400" b="0" smtClean="0"/>
              <a:pPr/>
              <a:t>19</a:t>
            </a:fld>
            <a:endParaRPr lang="en-US" altLang="en-US" sz="1400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9789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63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92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21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053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473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68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51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44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47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D5D1065-749B-4CEC-F974-2873ED872E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8B9E8B9-1EAF-4FE4-CF5A-D70889E81E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elational_algebr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0049E3FA-0310-7023-6717-73C8F580936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8077200" cy="2057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DB Applications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B352649D-8DC4-D5B7-7240-32618550AEE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90600" y="3962400"/>
            <a:ext cx="7086600" cy="762000"/>
          </a:xfrm>
        </p:spPr>
        <p:txBody>
          <a:bodyPr/>
          <a:lstStyle/>
          <a:p>
            <a:r>
              <a:rPr lang="en-US" altLang="en-US" i="1">
                <a:ea typeface="ＭＳ Ｐゴシック" panose="020B0600070205080204" pitchFamily="34" charset="-128"/>
              </a:rPr>
              <a:t>Relational Algebra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0EDBAE95-9D86-104D-6B5C-0EA3A1198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Projection</a:t>
            </a:r>
            <a:r>
              <a:rPr lang="el-GR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(π)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554" name="Slide Number Placeholder 3">
            <a:extLst>
              <a:ext uri="{FF2B5EF4-FFF2-40B4-BE49-F238E27FC236}">
                <a16:creationId xmlns:a16="http://schemas.microsoft.com/office/drawing/2014/main" id="{579F0796-8AAC-2D10-B7AD-617B97B02FB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/>
              <a:t>#</a:t>
            </a:r>
            <a:fld id="{C60EC515-4813-5649-B5E9-BA01BA29B6A6}" type="slidenum">
              <a:rPr lang="en-US" altLang="en-US" sz="1400" b="0" smtClean="0"/>
              <a:pPr/>
              <a:t>10</a:t>
            </a:fld>
            <a:endParaRPr lang="en-US" altLang="en-US" sz="1400" b="0"/>
          </a:p>
        </p:txBody>
      </p:sp>
      <p:sp>
        <p:nvSpPr>
          <p:cNvPr id="23555" name="TextBox 4">
            <a:extLst>
              <a:ext uri="{FF2B5EF4-FFF2-40B4-BE49-F238E27FC236}">
                <a16:creationId xmlns:a16="http://schemas.microsoft.com/office/drawing/2014/main" id="{2B68DCE0-79CE-46B2-5F76-8F968A4D3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>
                <a:solidFill>
                  <a:srgbClr val="292929"/>
                </a:solidFill>
                <a:latin typeface="source-serif-pro"/>
              </a:rPr>
              <a:t>Query: </a:t>
            </a:r>
            <a:r>
              <a:rPr lang="en-US" altLang="en-US" sz="1800" b="0" i="1">
                <a:solidFill>
                  <a:srgbClr val="292929"/>
                </a:solidFill>
                <a:latin typeface="source-serif-pro"/>
              </a:rPr>
              <a:t>Member IDs and the Book IDs that the member have borrowed books</a:t>
            </a:r>
            <a:r>
              <a:rPr lang="en-US" altLang="en-US" sz="1900" b="0" i="1">
                <a:solidFill>
                  <a:srgbClr val="292929"/>
                </a:solidFill>
                <a:latin typeface="source-serif-pro"/>
              </a:rPr>
              <a:t>.</a:t>
            </a:r>
            <a:endParaRPr lang="en-US" altLang="en-US" sz="1900"/>
          </a:p>
        </p:txBody>
      </p:sp>
      <p:pic>
        <p:nvPicPr>
          <p:cNvPr id="23556" name="Picture 7" descr="Table&#10;&#10;Description automatically generated">
            <a:extLst>
              <a:ext uri="{FF2B5EF4-FFF2-40B4-BE49-F238E27FC236}">
                <a16:creationId xmlns:a16="http://schemas.microsoft.com/office/drawing/2014/main" id="{71DFFFC1-C997-3207-FFD7-034923ECF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46300"/>
            <a:ext cx="311943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557" name="Elbow Connector 10">
            <a:extLst>
              <a:ext uri="{FF2B5EF4-FFF2-40B4-BE49-F238E27FC236}">
                <a16:creationId xmlns:a16="http://schemas.microsoft.com/office/drawing/2014/main" id="{E2B9D8BF-E380-4EFF-1BC9-DCE223686235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1346200" y="3860800"/>
            <a:ext cx="1498600" cy="144780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  <p:pic>
        <p:nvPicPr>
          <p:cNvPr id="23558" name="Picture 2">
            <a:extLst>
              <a:ext uri="{FF2B5EF4-FFF2-40B4-BE49-F238E27FC236}">
                <a16:creationId xmlns:a16="http://schemas.microsoft.com/office/drawing/2014/main" id="{6575C370-4183-F7F5-93A1-C9D0DFC0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4114800"/>
            <a:ext cx="4049713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extBox 5">
            <a:extLst>
              <a:ext uri="{FF2B5EF4-FFF2-40B4-BE49-F238E27FC236}">
                <a16:creationId xmlns:a16="http://schemas.microsoft.com/office/drawing/2014/main" id="{4DCD659C-8448-8F70-A86C-346CD5082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5486400"/>
            <a:ext cx="2312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  <a:latin typeface="Roboto" panose="02000000000000000000" pitchFamily="2" charset="0"/>
              </a:rPr>
              <a:t>subset </a:t>
            </a:r>
            <a:r>
              <a:rPr lang="en-US" altLang="zh-CN">
                <a:solidFill>
                  <a:srgbClr val="FF0000"/>
                </a:solidFill>
                <a:latin typeface="Roboto" panose="02000000000000000000" pitchFamily="2" charset="0"/>
              </a:rPr>
              <a:t>table</a:t>
            </a:r>
            <a:endParaRPr lang="en-US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A295BCB8-84A3-669B-E5B8-481DF2D215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6482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Projection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(π)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source-serif-pro"/>
              </a:rPr>
              <a:t>Selection (</a:t>
            </a:r>
            <a:r>
              <a:rPr lang="el-GR" sz="2800" dirty="0">
                <a:solidFill>
                  <a:srgbClr val="FF0000"/>
                </a:solidFill>
                <a:latin typeface="source-serif-pro"/>
              </a:rPr>
              <a:t>σ)</a:t>
            </a:r>
            <a:endParaRPr lang="en-US" sz="2800" dirty="0">
              <a:solidFill>
                <a:srgbClr val="FF0000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Rename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Cross product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Natural join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Conditional join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Union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Intersection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Set difference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D015CC55-C7F0-C347-2693-DAE3C8E75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Relational operators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0A9CBCD5-1095-66F0-76B6-8A4888913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Selection (</a:t>
            </a:r>
            <a:r>
              <a:rPr lang="el-GR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σ)</a:t>
            </a:r>
          </a:p>
        </p:txBody>
      </p:sp>
      <p:sp>
        <p:nvSpPr>
          <p:cNvPr id="51203" name="TextBox 5">
            <a:extLst>
              <a:ext uri="{FF2B5EF4-FFF2-40B4-BE49-F238E27FC236}">
                <a16:creationId xmlns:a16="http://schemas.microsoft.com/office/drawing/2014/main" id="{24EC7F5F-E9DD-9473-BC1D-C2DD380C3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90738"/>
            <a:ext cx="7620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292929"/>
                </a:solidFill>
                <a:latin typeface="sohne"/>
              </a:rPr>
              <a:t> Selection (</a:t>
            </a:r>
            <a:r>
              <a:rPr lang="el-GR" altLang="en-US">
                <a:solidFill>
                  <a:srgbClr val="292929"/>
                </a:solidFill>
                <a:latin typeface="sohne"/>
              </a:rPr>
              <a:t>σ)</a:t>
            </a:r>
            <a:endParaRPr lang="en-US" altLang="en-US">
              <a:solidFill>
                <a:srgbClr val="292929"/>
              </a:solidFill>
              <a:latin typeface="sohne"/>
            </a:endParaRPr>
          </a:p>
          <a:p>
            <a:endParaRPr lang="el-GR" altLang="en-US">
              <a:solidFill>
                <a:srgbClr val="292929"/>
              </a:solidFill>
              <a:latin typeface="sohne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Selection is used to </a:t>
            </a:r>
            <a:r>
              <a:rPr lang="en-US" altLang="en-US">
                <a:solidFill>
                  <a:srgbClr val="FF0000"/>
                </a:solidFill>
                <a:latin typeface="source-serif-pro"/>
              </a:rPr>
              <a:t>select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 the required </a:t>
            </a:r>
            <a:r>
              <a:rPr lang="en-US" altLang="en-US" b="0">
                <a:solidFill>
                  <a:srgbClr val="FF0000"/>
                </a:solidFill>
                <a:latin typeface="source-serif-pro"/>
              </a:rPr>
              <a:t>tuples 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of data from a relation.</a:t>
            </a:r>
          </a:p>
          <a:p>
            <a:endParaRPr lang="en-US" altLang="en-US" b="0">
              <a:solidFill>
                <a:srgbClr val="292929"/>
              </a:solidFill>
              <a:latin typeface="source-serif-pro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During selection, we can specify certain conditions that the data must satisfy.</a:t>
            </a:r>
          </a:p>
          <a:p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BD19F48C-1B7D-C33D-C166-4F2397674F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Selection (</a:t>
            </a:r>
            <a:r>
              <a:rPr lang="el-GR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σ)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2227" name="TextBox 4">
            <a:extLst>
              <a:ext uri="{FF2B5EF4-FFF2-40B4-BE49-F238E27FC236}">
                <a16:creationId xmlns:a16="http://schemas.microsoft.com/office/drawing/2014/main" id="{B7ABA5EE-8F9B-6318-1738-66EC11A02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292929"/>
                </a:solidFill>
                <a:latin typeface="source-serif-pro"/>
              </a:rPr>
              <a:t>Query:</a:t>
            </a:r>
            <a:r>
              <a:rPr lang="en-US" altLang="en-US" sz="2000" b="0" i="1">
                <a:solidFill>
                  <a:srgbClr val="292929"/>
                </a:solidFill>
                <a:latin typeface="source-serif-pro"/>
              </a:rPr>
              <a:t> Details of the members who were born on 21/10/1997</a:t>
            </a:r>
            <a:r>
              <a:rPr lang="en-US" altLang="en-US" sz="1400" b="0" i="1">
                <a:solidFill>
                  <a:srgbClr val="292929"/>
                </a:solidFill>
                <a:latin typeface="source-serif-pro"/>
              </a:rPr>
              <a:t>.</a:t>
            </a:r>
            <a:endParaRPr lang="en-US" altLang="en-US" sz="1900"/>
          </a:p>
        </p:txBody>
      </p:sp>
      <p:pic>
        <p:nvPicPr>
          <p:cNvPr id="52228" name="Picture 8" descr="Table&#10;&#10;Description automatically generated">
            <a:extLst>
              <a:ext uri="{FF2B5EF4-FFF2-40B4-BE49-F238E27FC236}">
                <a16:creationId xmlns:a16="http://schemas.microsoft.com/office/drawing/2014/main" id="{56995698-62BB-BF4E-E232-243C850AF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9950"/>
            <a:ext cx="2874963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A0ECC466-A270-3C77-C1B7-13DAB98613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Selection (</a:t>
            </a:r>
            <a:r>
              <a:rPr lang="el-GR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σ)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TextBox 4">
            <a:extLst>
              <a:ext uri="{FF2B5EF4-FFF2-40B4-BE49-F238E27FC236}">
                <a16:creationId xmlns:a16="http://schemas.microsoft.com/office/drawing/2014/main" id="{89EB2A4A-E1BE-AC13-D6E8-BDF4160B4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292929"/>
                </a:solidFill>
                <a:latin typeface="source-serif-pro"/>
              </a:rPr>
              <a:t>Query:</a:t>
            </a:r>
            <a:r>
              <a:rPr lang="en-US" altLang="en-US" sz="2000" b="0" i="1">
                <a:solidFill>
                  <a:srgbClr val="292929"/>
                </a:solidFill>
                <a:latin typeface="source-serif-pro"/>
              </a:rPr>
              <a:t> Details of the members who were born on 21/10/1997</a:t>
            </a:r>
            <a:r>
              <a:rPr lang="en-US" altLang="en-US" sz="1400" b="0" i="1">
                <a:solidFill>
                  <a:srgbClr val="292929"/>
                </a:solidFill>
                <a:latin typeface="source-serif-pro"/>
              </a:rPr>
              <a:t>.</a:t>
            </a:r>
            <a:endParaRPr lang="en-US" altLang="en-US" sz="1900"/>
          </a:p>
        </p:txBody>
      </p:sp>
      <p:cxnSp>
        <p:nvCxnSpPr>
          <p:cNvPr id="24580" name="Elbow Connector 10">
            <a:extLst>
              <a:ext uri="{FF2B5EF4-FFF2-40B4-BE49-F238E27FC236}">
                <a16:creationId xmlns:a16="http://schemas.microsoft.com/office/drawing/2014/main" id="{2DE8C616-6013-46BB-EFA9-95E0E5A65542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1270000" y="4140200"/>
            <a:ext cx="1498600" cy="144780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  <p:pic>
        <p:nvPicPr>
          <p:cNvPr id="24581" name="Picture 8" descr="Table&#10;&#10;Description automatically generated">
            <a:extLst>
              <a:ext uri="{FF2B5EF4-FFF2-40B4-BE49-F238E27FC236}">
                <a16:creationId xmlns:a16="http://schemas.microsoft.com/office/drawing/2014/main" id="{ABC7B45F-72A0-1F07-1160-2636075F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9950"/>
            <a:ext cx="2874963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2">
            <a:extLst>
              <a:ext uri="{FF2B5EF4-FFF2-40B4-BE49-F238E27FC236}">
                <a16:creationId xmlns:a16="http://schemas.microsoft.com/office/drawing/2014/main" id="{8D01B72F-E35E-64BA-6666-78ED2D87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8" y="4495800"/>
            <a:ext cx="5510212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6C33BEE6-8781-00E6-1695-746E94C16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6482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Projection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(π)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Selection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σ)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source-serif-pro"/>
              </a:rPr>
              <a:t>Rename (</a:t>
            </a:r>
            <a:r>
              <a:rPr lang="el-GR" sz="2800" dirty="0">
                <a:solidFill>
                  <a:srgbClr val="FF0000"/>
                </a:solidFill>
                <a:latin typeface="source-serif-pro"/>
              </a:rPr>
              <a:t>ρ)</a:t>
            </a:r>
            <a:endParaRPr lang="en-US" sz="2800" dirty="0">
              <a:solidFill>
                <a:srgbClr val="FF0000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Cross product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Natural join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Conditional join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Union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Intersection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Set difference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601D568D-5B42-A93A-FF3A-189271ADC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Relational operators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B75FB7F5-A9D6-901E-60A6-2548B93517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Rename (</a:t>
            </a:r>
            <a:r>
              <a:rPr lang="el-GR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ρ)</a:t>
            </a:r>
          </a:p>
        </p:txBody>
      </p:sp>
      <p:sp>
        <p:nvSpPr>
          <p:cNvPr id="55299" name="TextBox 5">
            <a:extLst>
              <a:ext uri="{FF2B5EF4-FFF2-40B4-BE49-F238E27FC236}">
                <a16:creationId xmlns:a16="http://schemas.microsoft.com/office/drawing/2014/main" id="{C3317873-3E85-4EC9-47EA-8F7CF8E3E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90738"/>
            <a:ext cx="7620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292929"/>
                </a:solidFill>
                <a:latin typeface="sohne"/>
              </a:rPr>
              <a:t>Rename (</a:t>
            </a:r>
            <a:r>
              <a:rPr lang="el-GR" altLang="en-US">
                <a:solidFill>
                  <a:srgbClr val="292929"/>
                </a:solidFill>
                <a:latin typeface="sohne"/>
              </a:rPr>
              <a:t>ρ)</a:t>
            </a:r>
            <a:endParaRPr lang="en-US" altLang="en-US">
              <a:solidFill>
                <a:srgbClr val="292929"/>
              </a:solidFill>
              <a:latin typeface="sohne"/>
            </a:endParaRPr>
          </a:p>
          <a:p>
            <a:endParaRPr lang="el-GR" altLang="en-US">
              <a:solidFill>
                <a:srgbClr val="292929"/>
              </a:solidFill>
              <a:latin typeface="sohne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Rename operation allows renaming a certain output relation.</a:t>
            </a:r>
          </a:p>
          <a:p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9F497F5A-5E35-83CA-5558-1C4C3A45B5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Rename (</a:t>
            </a:r>
            <a:r>
              <a:rPr lang="el-GR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ρ)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603" name="TextBox 4">
            <a:extLst>
              <a:ext uri="{FF2B5EF4-FFF2-40B4-BE49-F238E27FC236}">
                <a16:creationId xmlns:a16="http://schemas.microsoft.com/office/drawing/2014/main" id="{78E58982-13D7-15ED-7AEF-E5A22433D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292929"/>
                </a:solidFill>
                <a:latin typeface="source-serif-pro"/>
              </a:rPr>
              <a:t>Query:</a:t>
            </a:r>
            <a:r>
              <a:rPr lang="en-US" altLang="en-US" sz="2000" b="0" i="1">
                <a:solidFill>
                  <a:srgbClr val="292929"/>
                </a:solidFill>
                <a:latin typeface="source-serif-pro"/>
              </a:rPr>
              <a:t> Details of the members who were born on 21/10/1997</a:t>
            </a:r>
            <a:r>
              <a:rPr lang="en-US" altLang="en-US" sz="1400" b="0" i="1">
                <a:solidFill>
                  <a:srgbClr val="292929"/>
                </a:solidFill>
                <a:latin typeface="source-serif-pro"/>
              </a:rPr>
              <a:t>.</a:t>
            </a:r>
            <a:endParaRPr lang="en-US" altLang="en-US" sz="1900"/>
          </a:p>
        </p:txBody>
      </p:sp>
      <p:cxnSp>
        <p:nvCxnSpPr>
          <p:cNvPr id="25604" name="Elbow Connector 10">
            <a:extLst>
              <a:ext uri="{FF2B5EF4-FFF2-40B4-BE49-F238E27FC236}">
                <a16:creationId xmlns:a16="http://schemas.microsoft.com/office/drawing/2014/main" id="{224E0749-9397-0FFF-7E07-493AF9A1C3CB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1270000" y="4140200"/>
            <a:ext cx="1498600" cy="144780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  <p:pic>
        <p:nvPicPr>
          <p:cNvPr id="25605" name="Picture 8" descr="Table&#10;&#10;Description automatically generated">
            <a:extLst>
              <a:ext uri="{FF2B5EF4-FFF2-40B4-BE49-F238E27FC236}">
                <a16:creationId xmlns:a16="http://schemas.microsoft.com/office/drawing/2014/main" id="{36A9C01B-B0C0-F2FE-F6C4-0EF22E89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9950"/>
            <a:ext cx="2874963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2">
            <a:extLst>
              <a:ext uri="{FF2B5EF4-FFF2-40B4-BE49-F238E27FC236}">
                <a16:creationId xmlns:a16="http://schemas.microsoft.com/office/drawing/2014/main" id="{B400AC2B-E6B9-15EB-7B88-484670AF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73563"/>
            <a:ext cx="3635375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788044DA-EE8B-0D29-3611-51C90DB9A4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6482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Projection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(π)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Selection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σ)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Rename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ρ)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source-serif-pro"/>
              </a:rPr>
              <a:t>Cross product (✕)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Natural join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Conditional join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Union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Intersection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Set difference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AFC6ABE2-A8E2-69E5-CD5A-2DD6EEA25A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Relational operators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B495A4A3-DF32-722D-A35E-345F10CFE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Cross product (✕)</a:t>
            </a:r>
            <a:endParaRPr lang="el-GR" altLang="en-US">
              <a:solidFill>
                <a:srgbClr val="FF0000"/>
              </a:solidFill>
              <a:latin typeface="source-serif-pro"/>
              <a:ea typeface="ＭＳ Ｐゴシック" panose="020B0600070205080204" pitchFamily="34" charset="-128"/>
            </a:endParaRPr>
          </a:p>
        </p:txBody>
      </p:sp>
      <p:sp>
        <p:nvSpPr>
          <p:cNvPr id="58371" name="TextBox 5">
            <a:extLst>
              <a:ext uri="{FF2B5EF4-FFF2-40B4-BE49-F238E27FC236}">
                <a16:creationId xmlns:a16="http://schemas.microsoft.com/office/drawing/2014/main" id="{130568F6-19C6-DEB1-4D49-8DBBE11F8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90738"/>
            <a:ext cx="7620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292929"/>
                </a:solidFill>
                <a:latin typeface="sohne"/>
              </a:rPr>
              <a:t>Cross product (✕)</a:t>
            </a:r>
          </a:p>
          <a:p>
            <a:endParaRPr lang="en-US" altLang="en-US">
              <a:solidFill>
                <a:srgbClr val="292929"/>
              </a:solidFill>
              <a:latin typeface="sohne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Cross product is used to combine data from two different relations into one combined relation.</a:t>
            </a:r>
          </a:p>
          <a:p>
            <a:endParaRPr lang="en-US" altLang="en-US" b="0">
              <a:solidFill>
                <a:srgbClr val="292929"/>
              </a:solidFill>
              <a:latin typeface="source-serif-pro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 If we consider two relations; </a:t>
            </a:r>
            <a:r>
              <a:rPr lang="en-US" altLang="en-US">
                <a:solidFill>
                  <a:srgbClr val="292929"/>
                </a:solidFill>
                <a:latin typeface="source-serif-pro"/>
              </a:rPr>
              <a:t>A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 with </a:t>
            </a:r>
            <a:r>
              <a:rPr lang="en-US" altLang="en-US" i="1">
                <a:solidFill>
                  <a:srgbClr val="292929"/>
                </a:solidFill>
                <a:latin typeface="source-serif-pro"/>
              </a:rPr>
              <a:t>n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 tuples and </a:t>
            </a:r>
            <a:r>
              <a:rPr lang="en-US" altLang="en-US">
                <a:solidFill>
                  <a:srgbClr val="292929"/>
                </a:solidFill>
                <a:latin typeface="source-serif-pro"/>
              </a:rPr>
              <a:t>B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 with </a:t>
            </a:r>
            <a:r>
              <a:rPr lang="en-US" altLang="en-US" i="1">
                <a:solidFill>
                  <a:srgbClr val="292929"/>
                </a:solidFill>
                <a:latin typeface="source-serif-pro"/>
              </a:rPr>
              <a:t>m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 tuples, </a:t>
            </a:r>
            <a:r>
              <a:rPr lang="en-US" altLang="en-US">
                <a:solidFill>
                  <a:srgbClr val="292929"/>
                </a:solidFill>
                <a:latin typeface="source-serif-pro"/>
              </a:rPr>
              <a:t>A ✕ B 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will consist of </a:t>
            </a:r>
            <a:r>
              <a:rPr lang="en-US" altLang="en-US" i="1">
                <a:solidFill>
                  <a:srgbClr val="292929"/>
                </a:solidFill>
                <a:latin typeface="source-serif-pro"/>
              </a:rPr>
              <a:t>n.m</a:t>
            </a:r>
            <a:r>
              <a:rPr lang="en-US" altLang="en-US">
                <a:solidFill>
                  <a:srgbClr val="292929"/>
                </a:solidFill>
                <a:latin typeface="source-serif-pro"/>
              </a:rPr>
              <a:t> 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tuples.</a:t>
            </a:r>
          </a:p>
          <a:p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9B3192DC-DB05-2436-8122-CD6976E03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is Relational Algebra?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4DE29E49-45E2-6DED-40FE-8885EE88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14463"/>
            <a:ext cx="5842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3">
            <a:extLst>
              <a:ext uri="{FF2B5EF4-FFF2-40B4-BE49-F238E27FC236}">
                <a16:creationId xmlns:a16="http://schemas.microsoft.com/office/drawing/2014/main" id="{74E72554-5178-F0B5-652F-BA8C0197B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3" y="5106988"/>
            <a:ext cx="8816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solidFill>
                  <a:srgbClr val="292929"/>
                </a:solidFill>
                <a:latin typeface="source-serif-pro"/>
              </a:rPr>
              <a:t>According to </a:t>
            </a:r>
            <a:r>
              <a:rPr lang="en-US" altLang="en-US" sz="2000" b="0" u="sng">
                <a:solidFill>
                  <a:srgbClr val="292929"/>
                </a:solidFill>
                <a:latin typeface="source-serif-pro"/>
                <a:hlinkClick r:id="rId4"/>
              </a:rPr>
              <a:t>Wikipedia</a:t>
            </a:r>
            <a:r>
              <a:rPr lang="en-US" altLang="en-US" sz="2000" b="0" u="sng">
                <a:solidFill>
                  <a:srgbClr val="292929"/>
                </a:solidFill>
                <a:latin typeface="source-serif-pro"/>
              </a:rPr>
              <a:t>: </a:t>
            </a:r>
          </a:p>
          <a:p>
            <a:r>
              <a:rPr lang="en-US" altLang="en-US" sz="2000" b="0">
                <a:solidFill>
                  <a:srgbClr val="292929"/>
                </a:solidFill>
                <a:latin typeface="source-serif-pro"/>
              </a:rPr>
              <a:t>Relational algebra is a family of algebras with a well-founded semantics used for modelling the data stored in relational databases and defining queries on it.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68F900BD-BEDB-9E67-9598-68FC698288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Cross product (✕)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TextBox 4">
            <a:extLst>
              <a:ext uri="{FF2B5EF4-FFF2-40B4-BE49-F238E27FC236}">
                <a16:creationId xmlns:a16="http://schemas.microsoft.com/office/drawing/2014/main" id="{B70CA931-3C3F-B1CE-0B86-87F09250B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292929"/>
                </a:solidFill>
                <a:latin typeface="source-serif-pro"/>
              </a:rPr>
              <a:t>Query:</a:t>
            </a:r>
            <a:r>
              <a:rPr lang="en-US" altLang="en-US" sz="2000" b="0" i="1">
                <a:solidFill>
                  <a:srgbClr val="292929"/>
                </a:solidFill>
                <a:latin typeface="source-serif-pro"/>
              </a:rPr>
              <a:t> </a:t>
            </a:r>
            <a:r>
              <a:rPr lang="en-US" altLang="en-US" sz="1600" b="0" i="1">
                <a:solidFill>
                  <a:srgbClr val="292929"/>
                </a:solidFill>
                <a:latin typeface="source-serif-pro"/>
              </a:rPr>
              <a:t>Member ✕ Borrow</a:t>
            </a:r>
            <a:endParaRPr lang="en-US" altLang="en-US" sz="1900"/>
          </a:p>
        </p:txBody>
      </p:sp>
      <p:pic>
        <p:nvPicPr>
          <p:cNvPr id="26628" name="Picture 8" descr="Table&#10;&#10;Description automatically generated">
            <a:extLst>
              <a:ext uri="{FF2B5EF4-FFF2-40B4-BE49-F238E27FC236}">
                <a16:creationId xmlns:a16="http://schemas.microsoft.com/office/drawing/2014/main" id="{4D2E1B58-74DF-B796-D6E2-812454A1E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2638"/>
            <a:ext cx="23622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2" descr="Table&#10;&#10;Description automatically generated">
            <a:extLst>
              <a:ext uri="{FF2B5EF4-FFF2-40B4-BE49-F238E27FC236}">
                <a16:creationId xmlns:a16="http://schemas.microsoft.com/office/drawing/2014/main" id="{7E8D7EBF-14F3-8BAA-9771-05B930BD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8" y="1982788"/>
            <a:ext cx="3119437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6">
            <a:extLst>
              <a:ext uri="{FF2B5EF4-FFF2-40B4-BE49-F238E27FC236}">
                <a16:creationId xmlns:a16="http://schemas.microsoft.com/office/drawing/2014/main" id="{467E2A6B-F3BB-2573-7BEC-66D6848C1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701925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source-serif-pro"/>
              </a:rPr>
              <a:t>✕</a:t>
            </a:r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BA873D85-A0B3-6AF8-7D8E-1E60C697BE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Cross product (✕)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651" name="TextBox 4">
            <a:extLst>
              <a:ext uri="{FF2B5EF4-FFF2-40B4-BE49-F238E27FC236}">
                <a16:creationId xmlns:a16="http://schemas.microsoft.com/office/drawing/2014/main" id="{B2D7B895-5E15-8E17-A611-CFE14E0E1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292929"/>
                </a:solidFill>
                <a:latin typeface="source-serif-pro"/>
              </a:rPr>
              <a:t>Query:</a:t>
            </a:r>
            <a:r>
              <a:rPr lang="en-US" altLang="en-US" sz="2000" b="0" i="1">
                <a:solidFill>
                  <a:srgbClr val="292929"/>
                </a:solidFill>
                <a:latin typeface="source-serif-pro"/>
              </a:rPr>
              <a:t> </a:t>
            </a:r>
            <a:r>
              <a:rPr lang="en-US" altLang="en-US" sz="1600" b="0" i="1">
                <a:solidFill>
                  <a:srgbClr val="292929"/>
                </a:solidFill>
                <a:latin typeface="source-serif-pro"/>
              </a:rPr>
              <a:t>Member ✕ Borrow</a:t>
            </a:r>
            <a:endParaRPr lang="en-US" altLang="en-US" sz="1900"/>
          </a:p>
        </p:txBody>
      </p:sp>
      <p:pic>
        <p:nvPicPr>
          <p:cNvPr id="27652" name="Picture 8" descr="Table&#10;&#10;Description automatically generated">
            <a:extLst>
              <a:ext uri="{FF2B5EF4-FFF2-40B4-BE49-F238E27FC236}">
                <a16:creationId xmlns:a16="http://schemas.microsoft.com/office/drawing/2014/main" id="{691A0CB9-7660-2282-2779-0224FEE4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2638"/>
            <a:ext cx="23622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" descr="Table&#10;&#10;Description automatically generated">
            <a:extLst>
              <a:ext uri="{FF2B5EF4-FFF2-40B4-BE49-F238E27FC236}">
                <a16:creationId xmlns:a16="http://schemas.microsoft.com/office/drawing/2014/main" id="{C5750CF5-AA7B-2C37-1486-BD25AC0C0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8" y="1982788"/>
            <a:ext cx="3119437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Box 6">
            <a:extLst>
              <a:ext uri="{FF2B5EF4-FFF2-40B4-BE49-F238E27FC236}">
                <a16:creationId xmlns:a16="http://schemas.microsoft.com/office/drawing/2014/main" id="{D2D892E4-AF5F-8601-EAEA-1731CC05B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701925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source-serif-pro"/>
              </a:rPr>
              <a:t>✕</a:t>
            </a:r>
            <a:endParaRPr lang="en-US" altLang="en-US"/>
          </a:p>
        </p:txBody>
      </p:sp>
      <p:pic>
        <p:nvPicPr>
          <p:cNvPr id="27655" name="Picture 2">
            <a:extLst>
              <a:ext uri="{FF2B5EF4-FFF2-40B4-BE49-F238E27FC236}">
                <a16:creationId xmlns:a16="http://schemas.microsoft.com/office/drawing/2014/main" id="{8552BC21-A2B2-6F66-E08F-6EA08DAC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3694113"/>
            <a:ext cx="3429000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656" name="Elbow Connector 7">
            <a:extLst>
              <a:ext uri="{FF2B5EF4-FFF2-40B4-BE49-F238E27FC236}">
                <a16:creationId xmlns:a16="http://schemas.microsoft.com/office/drawing/2014/main" id="{89E4BF92-4505-32AF-D061-CB58645B4D46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5581650" y="4024313"/>
            <a:ext cx="2392363" cy="1497012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27657" name="Elbow Connector 11">
            <a:extLst>
              <a:ext uri="{FF2B5EF4-FFF2-40B4-BE49-F238E27FC236}">
                <a16:creationId xmlns:a16="http://schemas.microsoft.com/office/drawing/2014/main" id="{B61DF004-E0EE-B0D7-49FF-BBDB4F49E0EC}"/>
              </a:ext>
            </a:extLst>
          </p:cNvPr>
          <p:cNvCxnSpPr>
            <a:cxnSpLocks/>
            <a:stCxn id="27653" idx="3"/>
          </p:cNvCxnSpPr>
          <p:nvPr/>
        </p:nvCxnSpPr>
        <p:spPr bwMode="auto">
          <a:xfrm>
            <a:off x="7146925" y="2827338"/>
            <a:ext cx="827088" cy="1196975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A87DC61A-BEC8-3318-2822-C00A39CB6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Cross product (✕)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0419" name="TextBox 4">
            <a:extLst>
              <a:ext uri="{FF2B5EF4-FFF2-40B4-BE49-F238E27FC236}">
                <a16:creationId xmlns:a16="http://schemas.microsoft.com/office/drawing/2014/main" id="{C49FC6DF-29AA-5ADB-FF8A-7D5E077CD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292929"/>
                </a:solidFill>
                <a:latin typeface="source-serif-pro"/>
              </a:rPr>
              <a:t>Query:</a:t>
            </a:r>
            <a:r>
              <a:rPr lang="en-US" altLang="en-US" sz="2000" b="0" i="1">
                <a:solidFill>
                  <a:srgbClr val="292929"/>
                </a:solidFill>
                <a:latin typeface="source-serif-pro"/>
              </a:rPr>
              <a:t> </a:t>
            </a:r>
            <a:r>
              <a:rPr lang="en-US" altLang="en-US" sz="1600" b="0" i="1">
                <a:solidFill>
                  <a:srgbClr val="292929"/>
                </a:solidFill>
                <a:latin typeface="source-serif-pro"/>
              </a:rPr>
              <a:t>Member ✕ Borrow</a:t>
            </a:r>
            <a:endParaRPr lang="en-US" altLang="en-US" sz="1900"/>
          </a:p>
        </p:txBody>
      </p:sp>
      <p:pic>
        <p:nvPicPr>
          <p:cNvPr id="60420" name="Picture 8" descr="Table&#10;&#10;Description automatically generated">
            <a:extLst>
              <a:ext uri="{FF2B5EF4-FFF2-40B4-BE49-F238E27FC236}">
                <a16:creationId xmlns:a16="http://schemas.microsoft.com/office/drawing/2014/main" id="{9AE1A847-B08C-5C3A-5007-66D15D9F9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2638"/>
            <a:ext cx="23622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2" descr="Table&#10;&#10;Description automatically generated">
            <a:extLst>
              <a:ext uri="{FF2B5EF4-FFF2-40B4-BE49-F238E27FC236}">
                <a16:creationId xmlns:a16="http://schemas.microsoft.com/office/drawing/2014/main" id="{D6EE3DFA-FD86-6374-D0FA-734021337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8" y="1982788"/>
            <a:ext cx="3119437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Box 6">
            <a:extLst>
              <a:ext uri="{FF2B5EF4-FFF2-40B4-BE49-F238E27FC236}">
                <a16:creationId xmlns:a16="http://schemas.microsoft.com/office/drawing/2014/main" id="{ED5284AB-D95D-8EFB-0F8D-B00230475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701925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source-serif-pro"/>
              </a:rPr>
              <a:t>✕</a:t>
            </a:r>
            <a:endParaRPr lang="en-US" altLang="en-US"/>
          </a:p>
        </p:txBody>
      </p:sp>
      <p:pic>
        <p:nvPicPr>
          <p:cNvPr id="60423" name="Picture 2">
            <a:extLst>
              <a:ext uri="{FF2B5EF4-FFF2-40B4-BE49-F238E27FC236}">
                <a16:creationId xmlns:a16="http://schemas.microsoft.com/office/drawing/2014/main" id="{1E749EFD-FC67-8230-D91F-ACC4F0A9C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3702050"/>
            <a:ext cx="3430588" cy="31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424" name="Elbow Connector 7">
            <a:extLst>
              <a:ext uri="{FF2B5EF4-FFF2-40B4-BE49-F238E27FC236}">
                <a16:creationId xmlns:a16="http://schemas.microsoft.com/office/drawing/2014/main" id="{97540776-6A3D-1DCB-9A21-B01AEB7B7D92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5581650" y="4024313"/>
            <a:ext cx="2392363" cy="1497012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60425" name="Elbow Connector 11">
            <a:extLst>
              <a:ext uri="{FF2B5EF4-FFF2-40B4-BE49-F238E27FC236}">
                <a16:creationId xmlns:a16="http://schemas.microsoft.com/office/drawing/2014/main" id="{D46C23AE-AB7F-EBD8-F46A-7A4B4EDE45DB}"/>
              </a:ext>
            </a:extLst>
          </p:cNvPr>
          <p:cNvCxnSpPr>
            <a:cxnSpLocks/>
            <a:stCxn id="60421" idx="3"/>
          </p:cNvCxnSpPr>
          <p:nvPr/>
        </p:nvCxnSpPr>
        <p:spPr bwMode="auto">
          <a:xfrm>
            <a:off x="7146925" y="2827338"/>
            <a:ext cx="827088" cy="1196975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  <p:sp>
        <p:nvSpPr>
          <p:cNvPr id="60426" name="TextBox 9">
            <a:extLst>
              <a:ext uri="{FF2B5EF4-FFF2-40B4-BE49-F238E27FC236}">
                <a16:creationId xmlns:a16="http://schemas.microsoft.com/office/drawing/2014/main" id="{81F33764-A2F9-40D9-82A0-D1B2D0047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3" y="3940175"/>
            <a:ext cx="2090737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b="0" i="1">
                <a:solidFill>
                  <a:srgbClr val="292929"/>
                </a:solidFill>
                <a:latin typeface="source-serif-pro"/>
              </a:rPr>
              <a:t>Note that Member relation has 5 tuples and Burrow relation has 5 tuples.</a:t>
            </a:r>
          </a:p>
          <a:p>
            <a:endParaRPr lang="en-US" altLang="en-US" sz="1600" b="0" i="1">
              <a:solidFill>
                <a:srgbClr val="292929"/>
              </a:solidFill>
              <a:latin typeface="source-serif-pro"/>
            </a:endParaRPr>
          </a:p>
          <a:p>
            <a:r>
              <a:rPr lang="en-US" altLang="en-US" sz="1600" b="0" i="1">
                <a:solidFill>
                  <a:srgbClr val="292929"/>
                </a:solidFill>
                <a:latin typeface="source-serif-pro"/>
              </a:rPr>
              <a:t> Hence Member ✕ Borrow has 5✕5 = 25 tuples.</a:t>
            </a:r>
          </a:p>
          <a:p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204B3FDE-90C5-3582-EA83-54C74A1AE1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6482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Projection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(π)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Selection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σ)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Rename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ρ)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Cross product (✕)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source-serif-pro"/>
              </a:rPr>
              <a:t>Natural join (⋈)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Conditional join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Union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Intersection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Set difference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CD3335AC-E6A3-4393-6BB9-696BB6D42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Relational operators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1489FB9C-6466-8E71-7904-257645F3E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Natural join (⋈)</a:t>
            </a:r>
            <a:endParaRPr lang="el-GR" altLang="en-US">
              <a:solidFill>
                <a:srgbClr val="FF0000"/>
              </a:solidFill>
              <a:latin typeface="source-serif-pro"/>
              <a:ea typeface="ＭＳ Ｐゴシック" panose="020B0600070205080204" pitchFamily="34" charset="-128"/>
            </a:endParaRPr>
          </a:p>
        </p:txBody>
      </p:sp>
      <p:sp>
        <p:nvSpPr>
          <p:cNvPr id="63491" name="TextBox 5">
            <a:extLst>
              <a:ext uri="{FF2B5EF4-FFF2-40B4-BE49-F238E27FC236}">
                <a16:creationId xmlns:a16="http://schemas.microsoft.com/office/drawing/2014/main" id="{28CB926B-6B37-B2DD-5E17-0F0B7FC7F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90738"/>
            <a:ext cx="76200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292929"/>
                </a:solidFill>
                <a:latin typeface="sohne"/>
              </a:rPr>
              <a:t> Natural join (⋈)</a:t>
            </a:r>
          </a:p>
          <a:p>
            <a:endParaRPr lang="en-US" altLang="en-US">
              <a:solidFill>
                <a:srgbClr val="292929"/>
              </a:solidFill>
              <a:latin typeface="sohne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Natural join between two or more relations will result in all the combination of tuples where they have equal values for the common attribute.</a:t>
            </a:r>
          </a:p>
          <a:p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30FF801F-5EC1-6D12-54A5-74F23B9BD3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Natural join (⋈)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5539" name="TextBox 4">
            <a:extLst>
              <a:ext uri="{FF2B5EF4-FFF2-40B4-BE49-F238E27FC236}">
                <a16:creationId xmlns:a16="http://schemas.microsoft.com/office/drawing/2014/main" id="{FA69DEBB-063D-07F0-A1A4-BABAE5A33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292929"/>
                </a:solidFill>
                <a:latin typeface="source-serif-pro"/>
              </a:rPr>
              <a:t>Query:</a:t>
            </a:r>
            <a:r>
              <a:rPr lang="en-US" altLang="en-US" sz="2000" b="0" i="1">
                <a:solidFill>
                  <a:srgbClr val="292929"/>
                </a:solidFill>
                <a:latin typeface="source-serif-pro"/>
              </a:rPr>
              <a:t> Member ⋈ Borrow</a:t>
            </a:r>
            <a:endParaRPr lang="en-US" altLang="en-US" sz="1900"/>
          </a:p>
        </p:txBody>
      </p:sp>
      <p:pic>
        <p:nvPicPr>
          <p:cNvPr id="65540" name="Picture 8" descr="Table&#10;&#10;Description automatically generated">
            <a:extLst>
              <a:ext uri="{FF2B5EF4-FFF2-40B4-BE49-F238E27FC236}">
                <a16:creationId xmlns:a16="http://schemas.microsoft.com/office/drawing/2014/main" id="{B2D3AE19-ECEF-2141-C144-8877DD76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2638"/>
            <a:ext cx="23622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2" descr="Table&#10;&#10;Description automatically generated">
            <a:extLst>
              <a:ext uri="{FF2B5EF4-FFF2-40B4-BE49-F238E27FC236}">
                <a16:creationId xmlns:a16="http://schemas.microsoft.com/office/drawing/2014/main" id="{81CDD2E6-33BF-0646-12F0-4FC6098C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8" y="1982788"/>
            <a:ext cx="3119437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TextBox 6">
            <a:extLst>
              <a:ext uri="{FF2B5EF4-FFF2-40B4-BE49-F238E27FC236}">
                <a16:creationId xmlns:a16="http://schemas.microsoft.com/office/drawing/2014/main" id="{2258CA6C-7307-1FA0-947E-92B1DE8E0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701925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i="1">
                <a:solidFill>
                  <a:srgbClr val="292929"/>
                </a:solidFill>
                <a:latin typeface="source-serif-pro"/>
              </a:rPr>
              <a:t> ⋈</a:t>
            </a:r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D3D56769-DC01-4986-8C69-D625BE9E3B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Natural join (⋈)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8675" name="TextBox 4">
            <a:extLst>
              <a:ext uri="{FF2B5EF4-FFF2-40B4-BE49-F238E27FC236}">
                <a16:creationId xmlns:a16="http://schemas.microsoft.com/office/drawing/2014/main" id="{CB1F37EE-B718-B387-D9C3-4F9B80398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292929"/>
                </a:solidFill>
                <a:latin typeface="source-serif-pro"/>
              </a:rPr>
              <a:t>Query:</a:t>
            </a:r>
            <a:r>
              <a:rPr lang="en-US" altLang="en-US" sz="2000" b="0" i="1">
                <a:solidFill>
                  <a:srgbClr val="292929"/>
                </a:solidFill>
                <a:latin typeface="source-serif-pro"/>
              </a:rPr>
              <a:t> Member ⋈ Borrow</a:t>
            </a:r>
            <a:endParaRPr lang="en-US" altLang="en-US" sz="1900"/>
          </a:p>
        </p:txBody>
      </p:sp>
      <p:pic>
        <p:nvPicPr>
          <p:cNvPr id="28676" name="Picture 8" descr="Table&#10;&#10;Description automatically generated">
            <a:extLst>
              <a:ext uri="{FF2B5EF4-FFF2-40B4-BE49-F238E27FC236}">
                <a16:creationId xmlns:a16="http://schemas.microsoft.com/office/drawing/2014/main" id="{D16F6918-CCB2-EE34-BF71-BC7D1984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2638"/>
            <a:ext cx="23622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2" descr="Table&#10;&#10;Description automatically generated">
            <a:extLst>
              <a:ext uri="{FF2B5EF4-FFF2-40B4-BE49-F238E27FC236}">
                <a16:creationId xmlns:a16="http://schemas.microsoft.com/office/drawing/2014/main" id="{74BA5D84-4976-96F0-98A9-4ED81DB5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8" y="1982788"/>
            <a:ext cx="3119437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Box 6">
            <a:extLst>
              <a:ext uri="{FF2B5EF4-FFF2-40B4-BE49-F238E27FC236}">
                <a16:creationId xmlns:a16="http://schemas.microsoft.com/office/drawing/2014/main" id="{A2E4002E-0512-0C2C-3653-BCDA36D9E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2701925"/>
            <a:ext cx="53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i="1">
                <a:solidFill>
                  <a:srgbClr val="292929"/>
                </a:solidFill>
                <a:latin typeface="source-serif-pro"/>
              </a:rPr>
              <a:t> ⋈</a:t>
            </a:r>
            <a:endParaRPr lang="en-US" altLang="en-US"/>
          </a:p>
        </p:txBody>
      </p:sp>
      <p:cxnSp>
        <p:nvCxnSpPr>
          <p:cNvPr id="28679" name="Elbow Connector 7">
            <a:extLst>
              <a:ext uri="{FF2B5EF4-FFF2-40B4-BE49-F238E27FC236}">
                <a16:creationId xmlns:a16="http://schemas.microsoft.com/office/drawing/2014/main" id="{6E3C0C1B-DEBB-CDA0-5A99-BA5F29452FE5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5581650" y="4024313"/>
            <a:ext cx="2392363" cy="1497012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28680" name="Elbow Connector 11">
            <a:extLst>
              <a:ext uri="{FF2B5EF4-FFF2-40B4-BE49-F238E27FC236}">
                <a16:creationId xmlns:a16="http://schemas.microsoft.com/office/drawing/2014/main" id="{B0E45937-93B8-27E6-FD97-C67492E83D38}"/>
              </a:ext>
            </a:extLst>
          </p:cNvPr>
          <p:cNvCxnSpPr>
            <a:cxnSpLocks/>
            <a:stCxn id="28677" idx="3"/>
          </p:cNvCxnSpPr>
          <p:nvPr/>
        </p:nvCxnSpPr>
        <p:spPr bwMode="auto">
          <a:xfrm>
            <a:off x="7146925" y="2827338"/>
            <a:ext cx="827088" cy="1196975"/>
          </a:xfrm>
          <a:prstGeom prst="bentConnector2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  <p:pic>
        <p:nvPicPr>
          <p:cNvPr id="28681" name="Picture 2">
            <a:extLst>
              <a:ext uri="{FF2B5EF4-FFF2-40B4-BE49-F238E27FC236}">
                <a16:creationId xmlns:a16="http://schemas.microsoft.com/office/drawing/2014/main" id="{B1D576C4-F36C-0305-4FA8-79F45B94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4327525"/>
            <a:ext cx="4856163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E8E551F3-CD29-93F3-7BB4-BD5C3A6AEA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6482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Projection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(π)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Selection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σ)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Rename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ρ)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Cross product (✕)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Natural join (⋈)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source-serif-pro"/>
              </a:rPr>
              <a:t>Conditional join (⋈c)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Union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Intersection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Set difference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EA3F5AA-5A82-1FC8-A688-4004357797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Relational operators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99E2A75D-932D-2A16-1E08-2D15232071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Conditional join (⋈c)</a:t>
            </a:r>
            <a:endParaRPr lang="el-GR" altLang="en-US">
              <a:solidFill>
                <a:srgbClr val="FF0000"/>
              </a:solidFill>
              <a:latin typeface="source-serif-pro"/>
              <a:ea typeface="ＭＳ Ｐゴシック" panose="020B0600070205080204" pitchFamily="34" charset="-128"/>
            </a:endParaRPr>
          </a:p>
        </p:txBody>
      </p:sp>
      <p:sp>
        <p:nvSpPr>
          <p:cNvPr id="68611" name="TextBox 5">
            <a:extLst>
              <a:ext uri="{FF2B5EF4-FFF2-40B4-BE49-F238E27FC236}">
                <a16:creationId xmlns:a16="http://schemas.microsoft.com/office/drawing/2014/main" id="{B4DB1469-06C1-ADA3-07BC-E4E836E3D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90738"/>
            <a:ext cx="762000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292929"/>
                </a:solidFill>
                <a:latin typeface="sohne"/>
              </a:rPr>
              <a:t>Conditional join (⋈c)</a:t>
            </a:r>
          </a:p>
          <a:p>
            <a:endParaRPr lang="en-US" altLang="en-US">
              <a:solidFill>
                <a:srgbClr val="292929"/>
              </a:solidFill>
              <a:latin typeface="sohne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Conditional join is similar to the natural join but in the conditional join, we can specify any join condition with the operators greater than, less than, equal or not equal. </a:t>
            </a:r>
          </a:p>
          <a:p>
            <a:endParaRPr lang="en-US" altLang="en-US" b="0">
              <a:solidFill>
                <a:srgbClr val="292929"/>
              </a:solidFill>
              <a:latin typeface="source-serif-pro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You can combine conditions as well with AND (^) and OR (v) operators.</a:t>
            </a:r>
          </a:p>
          <a:p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AA503200-7734-A2AE-240F-D67534C6A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Conditional join (⋈c)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699" name="TextBox 4">
            <a:extLst>
              <a:ext uri="{FF2B5EF4-FFF2-40B4-BE49-F238E27FC236}">
                <a16:creationId xmlns:a16="http://schemas.microsoft.com/office/drawing/2014/main" id="{3A0D7F3E-667B-7AAF-7DC9-F28371895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292929"/>
                </a:solidFill>
                <a:latin typeface="source-serif-pro"/>
              </a:rPr>
              <a:t>Query: </a:t>
            </a:r>
            <a:r>
              <a:rPr lang="en-US" altLang="en-US" sz="1600" b="0" i="1">
                <a:solidFill>
                  <a:srgbClr val="292929"/>
                </a:solidFill>
                <a:latin typeface="source-serif-pro"/>
              </a:rPr>
              <a:t>Borrowing details of members who have burrowed more than one book.</a:t>
            </a:r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356903C2-067C-2030-20B2-8EBBF9CA1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2275"/>
            <a:ext cx="9144000" cy="17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633E850A-32A3-7A54-2BB7-014A11AC3F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Projection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Selection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Rename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Cross product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Natural join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Conditional join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Union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Intersection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Set difference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EA11DF8-D925-465B-F8F3-C2DE36455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Relational operators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1406A5C3-4D3B-EE66-BAC2-0D4E791E7D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6482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Projection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(π)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Selection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σ)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Rename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ρ)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Cross product (✕)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Natural join (⋈)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Conditional join (⋈c)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source-serif-pro"/>
              </a:rPr>
              <a:t>Union (⋃)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Intersection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Set difference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FCF8FE4-174A-F2B4-D841-D5FE3AC78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Relational operators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A344D487-BCB6-22C5-B75D-F02D1BFE5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Union (⋃)</a:t>
            </a:r>
          </a:p>
        </p:txBody>
      </p:sp>
      <p:sp>
        <p:nvSpPr>
          <p:cNvPr id="72707" name="TextBox 5">
            <a:extLst>
              <a:ext uri="{FF2B5EF4-FFF2-40B4-BE49-F238E27FC236}">
                <a16:creationId xmlns:a16="http://schemas.microsoft.com/office/drawing/2014/main" id="{97EDE3EF-32E8-3E1D-FB41-9A9733395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90738"/>
            <a:ext cx="76200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292929"/>
                </a:solidFill>
                <a:latin typeface="sohne"/>
              </a:rPr>
              <a:t>Union (⋃)</a:t>
            </a:r>
          </a:p>
          <a:p>
            <a:endParaRPr lang="en-US" altLang="en-US">
              <a:solidFill>
                <a:srgbClr val="292929"/>
              </a:solidFill>
              <a:latin typeface="sohne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The union operation in RA is very similar to that of set theory. </a:t>
            </a:r>
          </a:p>
          <a:p>
            <a:endParaRPr lang="en-US" altLang="en-US" b="0">
              <a:solidFill>
                <a:srgbClr val="292929"/>
              </a:solidFill>
              <a:latin typeface="source-serif-pro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However, for the union of two relations, both the relations must have the same set of attributes.</a:t>
            </a:r>
          </a:p>
          <a:p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C2F6C905-5B93-5554-4C1D-E6D6C27CA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Union (⋃)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723" name="TextBox 4">
            <a:extLst>
              <a:ext uri="{FF2B5EF4-FFF2-40B4-BE49-F238E27FC236}">
                <a16:creationId xmlns:a16="http://schemas.microsoft.com/office/drawing/2014/main" id="{E8E3C7C1-418D-F4E9-9E5C-EE0CDD361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i="1">
                <a:solidFill>
                  <a:srgbClr val="292929"/>
                </a:solidFill>
                <a:latin typeface="source-serif-pro"/>
              </a:rPr>
              <a:t>Query:</a:t>
            </a:r>
            <a:r>
              <a:rPr lang="en-US" altLang="en-US" sz="1600" b="0" i="1">
                <a:solidFill>
                  <a:srgbClr val="292929"/>
                </a:solidFill>
                <a:latin typeface="source-serif-pro"/>
              </a:rPr>
              <a:t> Book IDs of the books borrowed by Charlie and Mike.</a:t>
            </a:r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3F7A8DB9-A73F-D5A7-6B91-79CFAA663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92363"/>
            <a:ext cx="6054725" cy="29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02F8601C-A298-A552-F225-F4A2CBAAB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6482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Projection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(π)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Selection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σ)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Rename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ρ)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Cross product (✕)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Natural join (⋈)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Conditional join (⋈c)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Union (⋃)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source-serif-pro"/>
              </a:rPr>
              <a:t>Intersection (⋂)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Set difference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BDF15587-0CCF-22D5-6A34-D646B958C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Relational operators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07BAFBCD-583C-A2D5-4A7C-AE0EC8F3E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Intersection (⋂)</a:t>
            </a:r>
          </a:p>
        </p:txBody>
      </p:sp>
      <p:sp>
        <p:nvSpPr>
          <p:cNvPr id="76803" name="TextBox 5">
            <a:extLst>
              <a:ext uri="{FF2B5EF4-FFF2-40B4-BE49-F238E27FC236}">
                <a16:creationId xmlns:a16="http://schemas.microsoft.com/office/drawing/2014/main" id="{7A71A569-4143-4528-1626-ED0E4AEE6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90738"/>
            <a:ext cx="76200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292929"/>
                </a:solidFill>
                <a:latin typeface="sohne"/>
              </a:rPr>
              <a:t>Intersection (⋂)</a:t>
            </a:r>
          </a:p>
          <a:p>
            <a:endParaRPr lang="en-US" altLang="en-US">
              <a:solidFill>
                <a:srgbClr val="292929"/>
              </a:solidFill>
              <a:latin typeface="sohne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The intersection operation in RA is very similar to that of set theory. </a:t>
            </a:r>
          </a:p>
          <a:p>
            <a:endParaRPr lang="en-US" altLang="en-US" b="0">
              <a:solidFill>
                <a:srgbClr val="292929"/>
              </a:solidFill>
              <a:latin typeface="source-serif-pro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However, for the intersection of two relations, both the relations must have the same set of attributes.</a:t>
            </a:r>
          </a:p>
          <a:p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175F8931-247D-4525-5165-A5C9291A7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Intersection (⋂)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747" name="TextBox 4">
            <a:extLst>
              <a:ext uri="{FF2B5EF4-FFF2-40B4-BE49-F238E27FC236}">
                <a16:creationId xmlns:a16="http://schemas.microsoft.com/office/drawing/2014/main" id="{D542631B-6A87-B46E-15E6-4D326D4E7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i="1">
                <a:solidFill>
                  <a:srgbClr val="292929"/>
                </a:solidFill>
                <a:latin typeface="source-serif-pro"/>
              </a:rPr>
              <a:t>Query:</a:t>
            </a:r>
            <a:r>
              <a:rPr lang="en-US" altLang="en-US" sz="1600" b="0" i="1">
                <a:solidFill>
                  <a:srgbClr val="292929"/>
                </a:solidFill>
                <a:latin typeface="source-serif-pro"/>
              </a:rPr>
              <a:t> </a:t>
            </a:r>
            <a:r>
              <a:rPr lang="en-US" altLang="en-US" sz="1400" b="0" i="1">
                <a:solidFill>
                  <a:srgbClr val="292929"/>
                </a:solidFill>
                <a:latin typeface="source-serif-pro"/>
              </a:rPr>
              <a:t>Member IDs of the members who have borrowed both the books' “Fences” and “Inheritance”.</a:t>
            </a:r>
          </a:p>
        </p:txBody>
      </p:sp>
      <p:pic>
        <p:nvPicPr>
          <p:cNvPr id="31748" name="Picture 2">
            <a:extLst>
              <a:ext uri="{FF2B5EF4-FFF2-40B4-BE49-F238E27FC236}">
                <a16:creationId xmlns:a16="http://schemas.microsoft.com/office/drawing/2014/main" id="{06C821A8-EA94-B0AB-6104-03F8DA09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514600"/>
            <a:ext cx="6426200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E0343A67-9A73-E433-AC5A-264B5B4574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6482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Projection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(π)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Selection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σ)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Rename (</a:t>
            </a:r>
            <a:r>
              <a:rPr lang="el-GR" sz="2800" dirty="0">
                <a:solidFill>
                  <a:srgbClr val="292929"/>
                </a:solidFill>
                <a:latin typeface="source-serif-pro"/>
              </a:rPr>
              <a:t>ρ)</a:t>
            </a:r>
            <a:endParaRPr lang="en-US" sz="2800" dirty="0">
              <a:solidFill>
                <a:srgbClr val="292929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Cross product (✕)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Natural join (⋈)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Conditional join (⋈c)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Union (⋃)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Intersection (⋂)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source-serif-pro"/>
              </a:rPr>
              <a:t>Set difference (-)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77EB306-5467-7B7E-A056-97F9048B68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Relational operators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A875D560-10D8-A01B-E805-E77D0EE7E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Set difference (-)</a:t>
            </a:r>
          </a:p>
        </p:txBody>
      </p:sp>
      <p:sp>
        <p:nvSpPr>
          <p:cNvPr id="80899" name="TextBox 5">
            <a:extLst>
              <a:ext uri="{FF2B5EF4-FFF2-40B4-BE49-F238E27FC236}">
                <a16:creationId xmlns:a16="http://schemas.microsoft.com/office/drawing/2014/main" id="{0436DD2A-D063-507A-3F44-6D6850B17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90738"/>
            <a:ext cx="7620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292929"/>
                </a:solidFill>
                <a:latin typeface="sohne"/>
              </a:rPr>
              <a:t>Set difference (-)</a:t>
            </a: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The set difference operation in RA is very similar to that of set theory. </a:t>
            </a:r>
          </a:p>
          <a:p>
            <a:endParaRPr lang="en-US" altLang="en-US" b="0">
              <a:solidFill>
                <a:srgbClr val="292929"/>
              </a:solidFill>
              <a:latin typeface="source-serif-pro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However, for the set difference between two relations, both the relations must have the same set of attributes.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39C8807D-17CD-039A-E1A1-FE663F30D6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Set difference (-)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TextBox 4">
            <a:extLst>
              <a:ext uri="{FF2B5EF4-FFF2-40B4-BE49-F238E27FC236}">
                <a16:creationId xmlns:a16="http://schemas.microsoft.com/office/drawing/2014/main" id="{B664215E-B788-0FAD-87B0-FC083A4C9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i="1">
                <a:solidFill>
                  <a:srgbClr val="292929"/>
                </a:solidFill>
                <a:latin typeface="source-serif-pro"/>
              </a:rPr>
              <a:t>Query:</a:t>
            </a:r>
            <a:r>
              <a:rPr lang="en-US" altLang="en-US" sz="1600" b="0" i="1">
                <a:solidFill>
                  <a:srgbClr val="292929"/>
                </a:solidFill>
                <a:latin typeface="source-serif-pro"/>
              </a:rPr>
              <a:t> Member IDs of the members who have never borrowed books.</a:t>
            </a:r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CDC7363F-9F9D-2EE7-5372-93537610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2505075"/>
            <a:ext cx="738505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200 Best Questions To Ask To Get To Know Someone">
            <a:extLst>
              <a:ext uri="{FF2B5EF4-FFF2-40B4-BE49-F238E27FC236}">
                <a16:creationId xmlns:a16="http://schemas.microsoft.com/office/drawing/2014/main" id="{24E827E9-4071-9637-3311-F3BC808A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62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E1A8A98-D61A-5050-73E5-0CDD31D6E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Relational operators</a:t>
            </a: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CE017258-FBC3-0C6C-D82E-75DBB9913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0824"/>
            <a:ext cx="6528370" cy="49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CC7BD76E-1D49-B337-726D-8902AAE307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Examples</a:t>
            </a:r>
          </a:p>
        </p:txBody>
      </p:sp>
      <p:pic>
        <p:nvPicPr>
          <p:cNvPr id="21507" name="Picture 7" descr="Table&#10;&#10;Description automatically generated">
            <a:extLst>
              <a:ext uri="{FF2B5EF4-FFF2-40B4-BE49-F238E27FC236}">
                <a16:creationId xmlns:a16="http://schemas.microsoft.com/office/drawing/2014/main" id="{4FD61E61-A91D-AD23-8224-0F386188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3276600"/>
            <a:ext cx="909478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Box 9">
            <a:extLst>
              <a:ext uri="{FF2B5EF4-FFF2-40B4-BE49-F238E27FC236}">
                <a16:creationId xmlns:a16="http://schemas.microsoft.com/office/drawing/2014/main" id="{2391CC57-E682-B62B-FA82-AB9233EFD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3" y="1600200"/>
            <a:ext cx="90947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We have a </a:t>
            </a:r>
          </a:p>
          <a:p>
            <a:r>
              <a:rPr lang="en-US" altLang="en-US">
                <a:solidFill>
                  <a:srgbClr val="292929"/>
                </a:solidFill>
                <a:latin typeface="source-serif-pro"/>
              </a:rPr>
              <a:t>Member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 table (details about members), </a:t>
            </a:r>
          </a:p>
          <a:p>
            <a:r>
              <a:rPr lang="en-US" altLang="en-US">
                <a:solidFill>
                  <a:srgbClr val="292929"/>
                </a:solidFill>
                <a:latin typeface="source-serif-pro"/>
              </a:rPr>
              <a:t>Book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 table (details about books)</a:t>
            </a:r>
          </a:p>
          <a:p>
            <a:r>
              <a:rPr lang="en-US" altLang="en-US">
                <a:solidFill>
                  <a:srgbClr val="292929"/>
                </a:solidFill>
                <a:latin typeface="source-serif-pro"/>
              </a:rPr>
              <a:t>Borrow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 table (details about borrowed books).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4E664920-D750-D4B5-73E2-28E8F962E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source-serif-pro"/>
              </a:rPr>
              <a:t>Projection</a:t>
            </a:r>
            <a:r>
              <a:rPr lang="el-GR" sz="2800" dirty="0">
                <a:solidFill>
                  <a:srgbClr val="FF0000"/>
                </a:solidFill>
                <a:latin typeface="source-serif-pro"/>
              </a:rPr>
              <a:t>(π)</a:t>
            </a:r>
            <a:endParaRPr lang="en-US" sz="2800" dirty="0">
              <a:solidFill>
                <a:srgbClr val="FF0000"/>
              </a:solidFill>
              <a:latin typeface="source-serif-pro"/>
            </a:endParaRP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Selection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Rename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Cross product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Natural join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Conditional join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Union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Intersection</a:t>
            </a:r>
          </a:p>
          <a:p>
            <a:pPr>
              <a:buFont typeface="+mj-lt"/>
              <a:buAutoNum type="arabicPeriod"/>
              <a:defRPr/>
            </a:pPr>
            <a:r>
              <a:rPr lang="en-US" sz="2800" dirty="0">
                <a:solidFill>
                  <a:srgbClr val="292929"/>
                </a:solidFill>
                <a:latin typeface="source-serif-pro"/>
              </a:rPr>
              <a:t>Set difference</a:t>
            </a:r>
          </a:p>
          <a:p>
            <a:pPr marL="0" indent="0">
              <a:buFontTx/>
              <a:buNone/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EA689C74-95F9-B32A-BC60-270BA5687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Relational operators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28F615AA-DC88-E832-3BF4-1FC7C1EF67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Projection</a:t>
            </a:r>
            <a:r>
              <a:rPr lang="el-GR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(π)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7107" name="TextBox 5">
            <a:extLst>
              <a:ext uri="{FF2B5EF4-FFF2-40B4-BE49-F238E27FC236}">
                <a16:creationId xmlns:a16="http://schemas.microsoft.com/office/drawing/2014/main" id="{AD503ADA-A6F1-14A5-8EA6-DF445D7D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90738"/>
            <a:ext cx="76200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292929"/>
                </a:solidFill>
                <a:latin typeface="sohne"/>
              </a:rPr>
              <a:t>Projection (</a:t>
            </a:r>
            <a:r>
              <a:rPr lang="el-GR" altLang="en-US">
                <a:solidFill>
                  <a:srgbClr val="292929"/>
                </a:solidFill>
                <a:latin typeface="sohne"/>
              </a:rPr>
              <a:t>π)</a:t>
            </a:r>
            <a:endParaRPr lang="en-US" altLang="en-US">
              <a:solidFill>
                <a:srgbClr val="292929"/>
              </a:solidFill>
              <a:latin typeface="sohne"/>
            </a:endParaRPr>
          </a:p>
          <a:p>
            <a:endParaRPr lang="el-GR" altLang="en-US">
              <a:solidFill>
                <a:srgbClr val="292929"/>
              </a:solidFill>
              <a:latin typeface="sohne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Projection is used to </a:t>
            </a:r>
            <a:r>
              <a:rPr lang="en-US" altLang="en-US" i="1">
                <a:solidFill>
                  <a:srgbClr val="FF0000"/>
                </a:solidFill>
                <a:latin typeface="source-serif-pro"/>
              </a:rPr>
              <a:t>select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 the </a:t>
            </a:r>
            <a:r>
              <a:rPr lang="en-US" altLang="en-US" i="1">
                <a:solidFill>
                  <a:srgbClr val="FF0000"/>
                </a:solidFill>
                <a:latin typeface="source-serif-pro"/>
              </a:rPr>
              <a:t>required columns 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of data from a relation. </a:t>
            </a:r>
          </a:p>
          <a:p>
            <a:endParaRPr lang="en-US" altLang="en-US" b="0">
              <a:solidFill>
                <a:srgbClr val="292929"/>
              </a:solidFill>
              <a:latin typeface="source-serif-pro"/>
            </a:endParaRPr>
          </a:p>
          <a:p>
            <a:r>
              <a:rPr lang="en-US" altLang="en-US" b="0">
                <a:solidFill>
                  <a:srgbClr val="292929"/>
                </a:solidFill>
                <a:latin typeface="source-serif-pro"/>
              </a:rPr>
              <a:t>Note that projection </a:t>
            </a:r>
            <a:r>
              <a:rPr lang="en-US" altLang="en-US" i="1">
                <a:solidFill>
                  <a:srgbClr val="292929"/>
                </a:solidFill>
                <a:latin typeface="source-serif-pro"/>
              </a:rPr>
              <a:t>removes</a:t>
            </a:r>
            <a:r>
              <a:rPr lang="en-US" altLang="en-US" b="0">
                <a:solidFill>
                  <a:srgbClr val="292929"/>
                </a:solidFill>
                <a:latin typeface="source-serif-pro"/>
              </a:rPr>
              <a:t> duplicate data (tuples).</a:t>
            </a:r>
          </a:p>
          <a:p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81D9AA2F-B893-3104-0C41-E314F225DF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Projection</a:t>
            </a:r>
            <a:r>
              <a:rPr lang="el-GR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(π)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1" name="TextBox 4">
            <a:extLst>
              <a:ext uri="{FF2B5EF4-FFF2-40B4-BE49-F238E27FC236}">
                <a16:creationId xmlns:a16="http://schemas.microsoft.com/office/drawing/2014/main" id="{A5FD3007-ED6D-4A1D-F2AB-80F40DB88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292929"/>
                </a:solidFill>
                <a:latin typeface="source-serif-pro"/>
              </a:rPr>
              <a:t>Query: </a:t>
            </a:r>
            <a:r>
              <a:rPr lang="en-US" altLang="en-US" b="0" i="1">
                <a:solidFill>
                  <a:srgbClr val="292929"/>
                </a:solidFill>
                <a:latin typeface="source-serif-pro"/>
              </a:rPr>
              <a:t>Member IDs of members who have borrowed books.</a:t>
            </a:r>
            <a:endParaRPr lang="en-US" altLang="en-US"/>
          </a:p>
        </p:txBody>
      </p:sp>
      <p:pic>
        <p:nvPicPr>
          <p:cNvPr id="48132" name="Picture 7" descr="Table&#10;&#10;Description automatically generated">
            <a:extLst>
              <a:ext uri="{FF2B5EF4-FFF2-40B4-BE49-F238E27FC236}">
                <a16:creationId xmlns:a16="http://schemas.microsoft.com/office/drawing/2014/main" id="{91FEE133-F846-8DC7-9807-A00AB6739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46300"/>
            <a:ext cx="311943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371E1F78-B142-061D-FCCD-7C95027DF3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Projection</a:t>
            </a:r>
            <a:r>
              <a:rPr lang="el-GR" altLang="en-US">
                <a:solidFill>
                  <a:srgbClr val="FF0000"/>
                </a:solidFill>
                <a:latin typeface="source-serif-pro"/>
                <a:ea typeface="ＭＳ Ｐゴシック" panose="020B0600070205080204" pitchFamily="34" charset="-128"/>
              </a:rPr>
              <a:t>(π)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2531" name="TextBox 4">
            <a:extLst>
              <a:ext uri="{FF2B5EF4-FFF2-40B4-BE49-F238E27FC236}">
                <a16:creationId xmlns:a16="http://schemas.microsoft.com/office/drawing/2014/main" id="{06EE1927-B255-1FF7-AD33-D47B0C531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84338"/>
            <a:ext cx="777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292929"/>
                </a:solidFill>
                <a:latin typeface="source-serif-pro"/>
              </a:rPr>
              <a:t>Query: </a:t>
            </a:r>
            <a:r>
              <a:rPr lang="en-US" altLang="en-US" b="0" i="1">
                <a:solidFill>
                  <a:srgbClr val="292929"/>
                </a:solidFill>
                <a:latin typeface="source-serif-pro"/>
              </a:rPr>
              <a:t>Member IDs of members who have borrowed books.</a:t>
            </a:r>
            <a:endParaRPr lang="en-US" altLang="en-US"/>
          </a:p>
        </p:txBody>
      </p:sp>
      <p:pic>
        <p:nvPicPr>
          <p:cNvPr id="22532" name="Picture 7" descr="Table&#10;&#10;Description automatically generated">
            <a:extLst>
              <a:ext uri="{FF2B5EF4-FFF2-40B4-BE49-F238E27FC236}">
                <a16:creationId xmlns:a16="http://schemas.microsoft.com/office/drawing/2014/main" id="{72B78C2E-F3F3-A3B9-3AE4-0F52267E2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46300"/>
            <a:ext cx="311943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">
            <a:extLst>
              <a:ext uri="{FF2B5EF4-FFF2-40B4-BE49-F238E27FC236}">
                <a16:creationId xmlns:a16="http://schemas.microsoft.com/office/drawing/2014/main" id="{3E052DEA-9A2E-635D-B031-2B5444524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4419600"/>
            <a:ext cx="4187825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4" name="Elbow Connector 10">
            <a:extLst>
              <a:ext uri="{FF2B5EF4-FFF2-40B4-BE49-F238E27FC236}">
                <a16:creationId xmlns:a16="http://schemas.microsoft.com/office/drawing/2014/main" id="{A82B086F-6F56-87D8-37AA-7D366DC9BDA2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1346200" y="3860800"/>
            <a:ext cx="1498600" cy="144780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mu-dragon4">
  <a:themeElements>
    <a:clrScheme name="cmu-dragon4.pot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cmu-dragon4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2" charset="0"/>
          </a:defRPr>
        </a:defPPr>
      </a:lstStyle>
    </a:lnDef>
  </a:objectDefaults>
  <a:extraClrSchemeLst>
    <a:extraClrScheme>
      <a:clrScheme name="cmu-dragon4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-dragon4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mu-dragon4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-dragon4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-dragon4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-dragon4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-dragon4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-dragon4.pot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-dragon4.pot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-dragon4.pot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-dragon4.pot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Office\Templates\cmu-dragon4.pot</Template>
  <TotalTime>1069</TotalTime>
  <Words>1126</Words>
  <Application>Microsoft Macintosh PowerPoint</Application>
  <PresentationFormat>On-screen Show (4:3)</PresentationFormat>
  <Paragraphs>266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sohne</vt:lpstr>
      <vt:lpstr>source-serif-pro</vt:lpstr>
      <vt:lpstr>Roboto</vt:lpstr>
      <vt:lpstr>Times New Roman</vt:lpstr>
      <vt:lpstr>cmu-dragon4</vt:lpstr>
      <vt:lpstr>DB Applications</vt:lpstr>
      <vt:lpstr>What is Relational Algebra?</vt:lpstr>
      <vt:lpstr>Relational operators</vt:lpstr>
      <vt:lpstr>Relational operators</vt:lpstr>
      <vt:lpstr>Examples</vt:lpstr>
      <vt:lpstr>Relational operators</vt:lpstr>
      <vt:lpstr>Projection(π)</vt:lpstr>
      <vt:lpstr>Projection(π)</vt:lpstr>
      <vt:lpstr>Projection(π)</vt:lpstr>
      <vt:lpstr>Projection(π)</vt:lpstr>
      <vt:lpstr>Relational operators</vt:lpstr>
      <vt:lpstr>Selection (σ)</vt:lpstr>
      <vt:lpstr>Selection (σ)</vt:lpstr>
      <vt:lpstr>Selection (σ)</vt:lpstr>
      <vt:lpstr>Relational operators</vt:lpstr>
      <vt:lpstr>Rename (ρ)</vt:lpstr>
      <vt:lpstr>Rename (ρ)</vt:lpstr>
      <vt:lpstr>Relational operators</vt:lpstr>
      <vt:lpstr>Cross product (✕)</vt:lpstr>
      <vt:lpstr>Cross product (✕)</vt:lpstr>
      <vt:lpstr>Cross product (✕)</vt:lpstr>
      <vt:lpstr>Cross product (✕)</vt:lpstr>
      <vt:lpstr>Relational operators</vt:lpstr>
      <vt:lpstr>Natural join (⋈)</vt:lpstr>
      <vt:lpstr>Natural join (⋈)</vt:lpstr>
      <vt:lpstr>Natural join (⋈)</vt:lpstr>
      <vt:lpstr>Relational operators</vt:lpstr>
      <vt:lpstr>Conditional join (⋈c)</vt:lpstr>
      <vt:lpstr>Conditional join (⋈c)</vt:lpstr>
      <vt:lpstr>Relational operators</vt:lpstr>
      <vt:lpstr>Union (⋃)</vt:lpstr>
      <vt:lpstr>Union (⋃)</vt:lpstr>
      <vt:lpstr>Relational operators</vt:lpstr>
      <vt:lpstr>Intersection (⋂)</vt:lpstr>
      <vt:lpstr>Intersection (⋂)</vt:lpstr>
      <vt:lpstr>Relational operators</vt:lpstr>
      <vt:lpstr>Set difference (-)</vt:lpstr>
      <vt:lpstr>Set difference (-)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Algebra</dc:title>
  <dc:creator> Christos Faloutsos</dc:creator>
  <cp:lastModifiedBy>Jun Rao</cp:lastModifiedBy>
  <cp:revision>124</cp:revision>
  <cp:lastPrinted>2006-09-05T07:15:15Z</cp:lastPrinted>
  <dcterms:created xsi:type="dcterms:W3CDTF">1996-09-30T18:28:10Z</dcterms:created>
  <dcterms:modified xsi:type="dcterms:W3CDTF">2023-02-04T19:58:28Z</dcterms:modified>
  <cp:category>course slides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>www.cs.cmu.edu/~christos</vt:lpwstr>
  </property>
  <property fmtid="{D5CDD505-2E9C-101B-9397-08002B2CF9AE}" pid="9" name="Other">
    <vt:lpwstr>office: WeH 7127, ph# 268.1457</vt:lpwstr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C:\myfiles-mso\415-00\meth-all</vt:lpwstr>
  </property>
  <property fmtid="{D5CDD505-2E9C-101B-9397-08002B2CF9AE}" pid="22" name="MSIP_Label_fa1855b2-0a05-4494-a903-f3f23f3f98e0_Enabled">
    <vt:lpwstr>true</vt:lpwstr>
  </property>
  <property fmtid="{D5CDD505-2E9C-101B-9397-08002B2CF9AE}" pid="23" name="MSIP_Label_fa1855b2-0a05-4494-a903-f3f23f3f98e0_SetDate">
    <vt:lpwstr>2022-11-19T21:15:43Z</vt:lpwstr>
  </property>
  <property fmtid="{D5CDD505-2E9C-101B-9397-08002B2CF9AE}" pid="24" name="MSIP_Label_fa1855b2-0a05-4494-a903-f3f23f3f98e0_Method">
    <vt:lpwstr>Standard</vt:lpwstr>
  </property>
  <property fmtid="{D5CDD505-2E9C-101B-9397-08002B2CF9AE}" pid="25" name="MSIP_Label_fa1855b2-0a05-4494-a903-f3f23f3f98e0_Name">
    <vt:lpwstr>defa4170-0d19-0005-0004-bc88714345d2</vt:lpwstr>
  </property>
  <property fmtid="{D5CDD505-2E9C-101B-9397-08002B2CF9AE}" pid="26" name="MSIP_Label_fa1855b2-0a05-4494-a903-f3f23f3f98e0_SiteId">
    <vt:lpwstr>6f60f0b3-5f06-4e09-9715-989dba8cc7d8</vt:lpwstr>
  </property>
  <property fmtid="{D5CDD505-2E9C-101B-9397-08002B2CF9AE}" pid="27" name="MSIP_Label_fa1855b2-0a05-4494-a903-f3f23f3f98e0_ActionId">
    <vt:lpwstr>630e0874-118f-4765-896d-4b84a76d006b</vt:lpwstr>
  </property>
  <property fmtid="{D5CDD505-2E9C-101B-9397-08002B2CF9AE}" pid="28" name="MSIP_Label_fa1855b2-0a05-4494-a903-f3f23f3f98e0_ContentBits">
    <vt:lpwstr>0</vt:lpwstr>
  </property>
</Properties>
</file>